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2"/>
  </p:sldMasterIdLst>
  <p:notesMasterIdLst>
    <p:notesMasterId r:id="rId23"/>
  </p:notesMasterIdLst>
  <p:sldIdLst>
    <p:sldId id="256" r:id="rId3"/>
    <p:sldId id="282" r:id="rId4"/>
    <p:sldId id="284" r:id="rId5"/>
    <p:sldId id="270" r:id="rId6"/>
    <p:sldId id="262" r:id="rId7"/>
    <p:sldId id="281" r:id="rId8"/>
    <p:sldId id="263" r:id="rId9"/>
    <p:sldId id="264" r:id="rId10"/>
    <p:sldId id="265" r:id="rId11"/>
    <p:sldId id="266" r:id="rId12"/>
    <p:sldId id="285" r:id="rId13"/>
    <p:sldId id="286" r:id="rId14"/>
    <p:sldId id="271" r:id="rId15"/>
    <p:sldId id="272" r:id="rId16"/>
    <p:sldId id="276" r:id="rId17"/>
    <p:sldId id="277" r:id="rId18"/>
    <p:sldId id="280" r:id="rId19"/>
    <p:sldId id="283" r:id="rId20"/>
    <p:sldId id="287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ようこそ" id="{E75E278A-FF0E-49A4-B170-79828D63BBAD}">
          <p14:sldIdLst>
            <p14:sldId id="256"/>
            <p14:sldId id="282"/>
            <p14:sldId id="284"/>
            <p14:sldId id="270"/>
            <p14:sldId id="262"/>
            <p14:sldId id="281"/>
            <p14:sldId id="263"/>
            <p14:sldId id="264"/>
            <p14:sldId id="265"/>
            <p14:sldId id="266"/>
            <p14:sldId id="285"/>
            <p14:sldId id="286"/>
            <p14:sldId id="271"/>
            <p14:sldId id="272"/>
            <p14:sldId id="276"/>
            <p14:sldId id="277"/>
            <p14:sldId id="280"/>
          </p14:sldIdLst>
        </p14:section>
        <p14:section name="Extra Slides" id="{2CC34DB2-6590-42C0-AD4B-A04C6060184E}">
          <p14:sldIdLst>
            <p14:sldId id="283"/>
            <p14:sldId id="28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7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785"/>
    <a:srgbClr val="663300"/>
    <a:srgbClr val="996633"/>
    <a:srgbClr val="795531"/>
    <a:srgbClr val="734F29"/>
    <a:srgbClr val="D2B4A6"/>
    <a:srgbClr val="D24726"/>
    <a:srgbClr val="DD462F"/>
    <a:srgbClr val="EFD5A2"/>
    <a:srgbClr val="3B3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280" autoAdjust="0"/>
  </p:normalViewPr>
  <p:slideViewPr>
    <p:cSldViewPr snapToGrid="0">
      <p:cViewPr varScale="1">
        <p:scale>
          <a:sx n="92" d="100"/>
          <a:sy n="92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8BBF2-747A-45D2-B403-C080F391BC6D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F68C4C0-E125-4792-B15A-69EC0759CA3B}">
      <dgm:prSet phldrT="[テキスト]"/>
      <dgm:spPr/>
      <dgm:t>
        <a:bodyPr/>
        <a:lstStyle/>
        <a:p>
          <a:r>
            <a:rPr kumimoji="1" lang="en-US" altLang="ja-JP" dirty="0" smtClean="0"/>
            <a:t>Geometric</a:t>
          </a:r>
        </a:p>
      </dgm:t>
    </dgm:pt>
    <dgm:pt modelId="{5803E350-C86F-44CE-8EE0-1D358DD2926F}" type="parTrans" cxnId="{6BFEAC34-9761-406A-ABF7-937AFEAE9325}">
      <dgm:prSet/>
      <dgm:spPr/>
      <dgm:t>
        <a:bodyPr/>
        <a:lstStyle/>
        <a:p>
          <a:endParaRPr kumimoji="1" lang="ja-JP" altLang="en-US"/>
        </a:p>
      </dgm:t>
    </dgm:pt>
    <dgm:pt modelId="{0C4AF395-DD36-4C5F-B3AB-54C18F3D392B}" type="sibTrans" cxnId="{6BFEAC34-9761-406A-ABF7-937AFEAE9325}">
      <dgm:prSet/>
      <dgm:spPr/>
      <dgm:t>
        <a:bodyPr/>
        <a:lstStyle/>
        <a:p>
          <a:endParaRPr kumimoji="1" lang="ja-JP" altLang="en-US"/>
        </a:p>
      </dgm:t>
    </dgm:pt>
    <dgm:pt modelId="{DA22C09C-7FC6-4B8E-92ED-E84B654A75DC}">
      <dgm:prSet phldrT="[テキスト]"/>
      <dgm:spPr/>
      <dgm:t>
        <a:bodyPr/>
        <a:lstStyle/>
        <a:p>
          <a:r>
            <a:rPr kumimoji="1" lang="en-US" altLang="ja-JP" dirty="0" smtClean="0"/>
            <a:t>Dynamic Constraints</a:t>
          </a:r>
          <a:endParaRPr kumimoji="1" lang="ja-JP" altLang="en-US" dirty="0"/>
        </a:p>
      </dgm:t>
    </dgm:pt>
    <dgm:pt modelId="{692A7755-118B-4816-A2A7-8B8709103DA3}" type="parTrans" cxnId="{3F9503B7-8A14-4EF9-9A94-4469C1572742}">
      <dgm:prSet/>
      <dgm:spPr/>
      <dgm:t>
        <a:bodyPr/>
        <a:lstStyle/>
        <a:p>
          <a:endParaRPr kumimoji="1" lang="ja-JP" altLang="en-US"/>
        </a:p>
      </dgm:t>
    </dgm:pt>
    <dgm:pt modelId="{85127EF7-4F91-4926-8E86-1C39FA3B4929}" type="sibTrans" cxnId="{3F9503B7-8A14-4EF9-9A94-4469C1572742}">
      <dgm:prSet/>
      <dgm:spPr/>
      <dgm:t>
        <a:bodyPr/>
        <a:lstStyle/>
        <a:p>
          <a:endParaRPr kumimoji="1" lang="ja-JP" altLang="en-US"/>
        </a:p>
      </dgm:t>
    </dgm:pt>
    <dgm:pt modelId="{C197FEF5-37EA-487A-BD88-D4AE1261ABEB}">
      <dgm:prSet phldrT="[テキスト]"/>
      <dgm:spPr/>
      <dgm:t>
        <a:bodyPr/>
        <a:lstStyle/>
        <a:p>
          <a:r>
            <a:rPr kumimoji="1" lang="en-US" altLang="ja-JP" dirty="0" smtClean="0"/>
            <a:t>Non-</a:t>
          </a:r>
          <a:r>
            <a:rPr kumimoji="1" lang="en-US" altLang="ja-JP" dirty="0" err="1" smtClean="0"/>
            <a:t>Holonomic</a:t>
          </a:r>
          <a:r>
            <a:rPr kumimoji="1" lang="en-US" altLang="ja-JP" dirty="0" smtClean="0"/>
            <a:t> Equations</a:t>
          </a:r>
        </a:p>
      </dgm:t>
    </dgm:pt>
    <dgm:pt modelId="{16D540AD-E9DF-437B-AA9B-34580472CD07}" type="parTrans" cxnId="{009DD077-2788-424F-977C-18FCA705477C}">
      <dgm:prSet/>
      <dgm:spPr/>
      <dgm:t>
        <a:bodyPr/>
        <a:lstStyle/>
        <a:p>
          <a:endParaRPr kumimoji="1" lang="ja-JP" altLang="en-US"/>
        </a:p>
      </dgm:t>
    </dgm:pt>
    <dgm:pt modelId="{7F94AC76-4F1A-4B59-990C-52A8BAE2EF95}" type="sibTrans" cxnId="{009DD077-2788-424F-977C-18FCA705477C}">
      <dgm:prSet/>
      <dgm:spPr/>
      <dgm:t>
        <a:bodyPr/>
        <a:lstStyle/>
        <a:p>
          <a:endParaRPr kumimoji="1" lang="ja-JP" altLang="en-US"/>
        </a:p>
      </dgm:t>
    </dgm:pt>
    <dgm:pt modelId="{D525E779-7BEB-4194-9D53-9CCA1D648CBF}" type="pres">
      <dgm:prSet presAssocID="{7D68BBF2-747A-45D2-B403-C080F391BC6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D1B244D-7275-430B-A3F1-25CF2BF3C716}" type="pres">
      <dgm:prSet presAssocID="{0F68C4C0-E125-4792-B15A-69EC0759CA3B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AE52A15E-7B04-4F0D-98B3-43091E212121}" type="pres">
      <dgm:prSet presAssocID="{0F68C4C0-E125-4792-B15A-69EC0759CA3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B1ED27-EA3B-46E8-BC71-3BB0D25CE2CE}" type="pres">
      <dgm:prSet presAssocID="{DA22C09C-7FC6-4B8E-92ED-E84B654A75DC}" presName="circ2" presStyleLbl="vennNode1" presStyleIdx="1" presStyleCnt="3" custLinFactNeighborX="728"/>
      <dgm:spPr/>
      <dgm:t>
        <a:bodyPr/>
        <a:lstStyle/>
        <a:p>
          <a:endParaRPr kumimoji="1" lang="ja-JP" altLang="en-US"/>
        </a:p>
      </dgm:t>
    </dgm:pt>
    <dgm:pt modelId="{3FA84557-6BC8-42C6-A3D5-D9E8146946E9}" type="pres">
      <dgm:prSet presAssocID="{DA22C09C-7FC6-4B8E-92ED-E84B654A75D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4027222-6D75-4FAB-9220-D0AD5D570215}" type="pres">
      <dgm:prSet presAssocID="{C197FEF5-37EA-487A-BD88-D4AE1261ABEB}" presName="circ3" presStyleLbl="vennNode1" presStyleIdx="2" presStyleCnt="3"/>
      <dgm:spPr/>
      <dgm:t>
        <a:bodyPr/>
        <a:lstStyle/>
        <a:p>
          <a:endParaRPr kumimoji="1" lang="ja-JP" altLang="en-US"/>
        </a:p>
      </dgm:t>
    </dgm:pt>
    <dgm:pt modelId="{3E6A2697-927B-4105-BA51-3B8133236627}" type="pres">
      <dgm:prSet presAssocID="{C197FEF5-37EA-487A-BD88-D4AE1261AB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A43D566-7FDE-4908-A3B7-E7E26CFC0198}" type="presOf" srcId="{0F68C4C0-E125-4792-B15A-69EC0759CA3B}" destId="{AE52A15E-7B04-4F0D-98B3-43091E212121}" srcOrd="1" destOrd="0" presId="urn:microsoft.com/office/officeart/2005/8/layout/venn1"/>
    <dgm:cxn modelId="{3F9503B7-8A14-4EF9-9A94-4469C1572742}" srcId="{7D68BBF2-747A-45D2-B403-C080F391BC6D}" destId="{DA22C09C-7FC6-4B8E-92ED-E84B654A75DC}" srcOrd="1" destOrd="0" parTransId="{692A7755-118B-4816-A2A7-8B8709103DA3}" sibTransId="{85127EF7-4F91-4926-8E86-1C39FA3B4929}"/>
    <dgm:cxn modelId="{6DC1E867-D0D4-4232-9CE8-B48DC0A978C6}" type="presOf" srcId="{7D68BBF2-747A-45D2-B403-C080F391BC6D}" destId="{D525E779-7BEB-4194-9D53-9CCA1D648CBF}" srcOrd="0" destOrd="0" presId="urn:microsoft.com/office/officeart/2005/8/layout/venn1"/>
    <dgm:cxn modelId="{08819CAD-1C80-427C-B651-DE6C7CE5032D}" type="presOf" srcId="{DA22C09C-7FC6-4B8E-92ED-E84B654A75DC}" destId="{3FA84557-6BC8-42C6-A3D5-D9E8146946E9}" srcOrd="1" destOrd="0" presId="urn:microsoft.com/office/officeart/2005/8/layout/venn1"/>
    <dgm:cxn modelId="{7F0BD275-0D27-4516-8517-1CEB98F017DB}" type="presOf" srcId="{DA22C09C-7FC6-4B8E-92ED-E84B654A75DC}" destId="{BAB1ED27-EA3B-46E8-BC71-3BB0D25CE2CE}" srcOrd="0" destOrd="0" presId="urn:microsoft.com/office/officeart/2005/8/layout/venn1"/>
    <dgm:cxn modelId="{4AC77F20-C558-4DEC-8A7E-CCF8D9078724}" type="presOf" srcId="{C197FEF5-37EA-487A-BD88-D4AE1261ABEB}" destId="{3E6A2697-927B-4105-BA51-3B8133236627}" srcOrd="1" destOrd="0" presId="urn:microsoft.com/office/officeart/2005/8/layout/venn1"/>
    <dgm:cxn modelId="{0126A0CB-B496-4E38-924C-623AC60F594A}" type="presOf" srcId="{0F68C4C0-E125-4792-B15A-69EC0759CA3B}" destId="{1D1B244D-7275-430B-A3F1-25CF2BF3C716}" srcOrd="0" destOrd="0" presId="urn:microsoft.com/office/officeart/2005/8/layout/venn1"/>
    <dgm:cxn modelId="{009DD077-2788-424F-977C-18FCA705477C}" srcId="{7D68BBF2-747A-45D2-B403-C080F391BC6D}" destId="{C197FEF5-37EA-487A-BD88-D4AE1261ABEB}" srcOrd="2" destOrd="0" parTransId="{16D540AD-E9DF-437B-AA9B-34580472CD07}" sibTransId="{7F94AC76-4F1A-4B59-990C-52A8BAE2EF95}"/>
    <dgm:cxn modelId="{AF0D0263-8B28-41DB-B506-22623A6055A6}" type="presOf" srcId="{C197FEF5-37EA-487A-BD88-D4AE1261ABEB}" destId="{C4027222-6D75-4FAB-9220-D0AD5D570215}" srcOrd="0" destOrd="0" presId="urn:microsoft.com/office/officeart/2005/8/layout/venn1"/>
    <dgm:cxn modelId="{6BFEAC34-9761-406A-ABF7-937AFEAE9325}" srcId="{7D68BBF2-747A-45D2-B403-C080F391BC6D}" destId="{0F68C4C0-E125-4792-B15A-69EC0759CA3B}" srcOrd="0" destOrd="0" parTransId="{5803E350-C86F-44CE-8EE0-1D358DD2926F}" sibTransId="{0C4AF395-DD36-4C5F-B3AB-54C18F3D392B}"/>
    <dgm:cxn modelId="{8B4058F2-6C62-4E9D-941E-F6672C25FA5B}" type="presParOf" srcId="{D525E779-7BEB-4194-9D53-9CCA1D648CBF}" destId="{1D1B244D-7275-430B-A3F1-25CF2BF3C716}" srcOrd="0" destOrd="0" presId="urn:microsoft.com/office/officeart/2005/8/layout/venn1"/>
    <dgm:cxn modelId="{C0FD7196-93F3-4424-BA2C-6CCC2626CBEB}" type="presParOf" srcId="{D525E779-7BEB-4194-9D53-9CCA1D648CBF}" destId="{AE52A15E-7B04-4F0D-98B3-43091E212121}" srcOrd="1" destOrd="0" presId="urn:microsoft.com/office/officeart/2005/8/layout/venn1"/>
    <dgm:cxn modelId="{3A42B6C2-5BA8-4B46-8B0D-229FFD60643E}" type="presParOf" srcId="{D525E779-7BEB-4194-9D53-9CCA1D648CBF}" destId="{BAB1ED27-EA3B-46E8-BC71-3BB0D25CE2CE}" srcOrd="2" destOrd="0" presId="urn:microsoft.com/office/officeart/2005/8/layout/venn1"/>
    <dgm:cxn modelId="{C9D9BECB-657F-491E-B09A-BD784D1254D1}" type="presParOf" srcId="{D525E779-7BEB-4194-9D53-9CCA1D648CBF}" destId="{3FA84557-6BC8-42C6-A3D5-D9E8146946E9}" srcOrd="3" destOrd="0" presId="urn:microsoft.com/office/officeart/2005/8/layout/venn1"/>
    <dgm:cxn modelId="{246088E2-E5AB-4A6B-AEBF-3C9445DBE19D}" type="presParOf" srcId="{D525E779-7BEB-4194-9D53-9CCA1D648CBF}" destId="{C4027222-6D75-4FAB-9220-D0AD5D570215}" srcOrd="4" destOrd="0" presId="urn:microsoft.com/office/officeart/2005/8/layout/venn1"/>
    <dgm:cxn modelId="{969764E9-BF03-4987-A500-7E9E5DFC3EC6}" type="presParOf" srcId="{D525E779-7BEB-4194-9D53-9CCA1D648CBF}" destId="{3E6A2697-927B-4105-BA51-3B813323662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8BBF2-747A-45D2-B403-C080F391BC6D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F68C4C0-E125-4792-B15A-69EC0759CA3B}">
      <dgm:prSet phldrT="[テキスト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en-US" altLang="ja-JP" dirty="0" smtClean="0"/>
            <a:t>Geometric</a:t>
          </a:r>
        </a:p>
      </dgm:t>
    </dgm:pt>
    <dgm:pt modelId="{5803E350-C86F-44CE-8EE0-1D358DD2926F}" type="parTrans" cxnId="{6BFEAC34-9761-406A-ABF7-937AFEAE9325}">
      <dgm:prSet/>
      <dgm:spPr/>
      <dgm:t>
        <a:bodyPr/>
        <a:lstStyle/>
        <a:p>
          <a:endParaRPr kumimoji="1" lang="ja-JP" altLang="en-US"/>
        </a:p>
      </dgm:t>
    </dgm:pt>
    <dgm:pt modelId="{0C4AF395-DD36-4C5F-B3AB-54C18F3D392B}" type="sibTrans" cxnId="{6BFEAC34-9761-406A-ABF7-937AFEAE9325}">
      <dgm:prSet/>
      <dgm:spPr/>
      <dgm:t>
        <a:bodyPr/>
        <a:lstStyle/>
        <a:p>
          <a:endParaRPr kumimoji="1" lang="ja-JP" altLang="en-US"/>
        </a:p>
      </dgm:t>
    </dgm:pt>
    <dgm:pt modelId="{DA22C09C-7FC6-4B8E-92ED-E84B654A75DC}">
      <dgm:prSet phldrT="[テキスト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en-US" altLang="ja-JP" dirty="0" smtClean="0"/>
            <a:t>Dynamic Constraints</a:t>
          </a:r>
          <a:endParaRPr kumimoji="1" lang="ja-JP" altLang="en-US" dirty="0"/>
        </a:p>
      </dgm:t>
    </dgm:pt>
    <dgm:pt modelId="{692A7755-118B-4816-A2A7-8B8709103DA3}" type="parTrans" cxnId="{3F9503B7-8A14-4EF9-9A94-4469C1572742}">
      <dgm:prSet/>
      <dgm:spPr/>
      <dgm:t>
        <a:bodyPr/>
        <a:lstStyle/>
        <a:p>
          <a:endParaRPr kumimoji="1" lang="ja-JP" altLang="en-US"/>
        </a:p>
      </dgm:t>
    </dgm:pt>
    <dgm:pt modelId="{85127EF7-4F91-4926-8E86-1C39FA3B4929}" type="sibTrans" cxnId="{3F9503B7-8A14-4EF9-9A94-4469C1572742}">
      <dgm:prSet/>
      <dgm:spPr/>
      <dgm:t>
        <a:bodyPr/>
        <a:lstStyle/>
        <a:p>
          <a:endParaRPr kumimoji="1" lang="ja-JP" altLang="en-US"/>
        </a:p>
      </dgm:t>
    </dgm:pt>
    <dgm:pt modelId="{C197FEF5-37EA-487A-BD88-D4AE1261ABEB}">
      <dgm:prSet phldrT="[テキスト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2">
                <a:lumMod val="110000"/>
                <a:satMod val="105000"/>
                <a:tint val="67000"/>
                <a:alpha val="50000"/>
              </a:schemeClr>
            </a:gs>
            <a:gs pos="50000">
              <a:schemeClr val="accent2">
                <a:lumMod val="105000"/>
                <a:satMod val="103000"/>
                <a:tint val="73000"/>
                <a:alpha val="50000"/>
              </a:schemeClr>
            </a:gs>
            <a:gs pos="100000">
              <a:schemeClr val="accent2">
                <a:lumMod val="105000"/>
                <a:satMod val="109000"/>
                <a:tint val="81000"/>
                <a:alpha val="50000"/>
              </a:schemeClr>
            </a:gs>
          </a:gsLst>
        </a:gradFill>
      </dgm:spPr>
      <dgm:t>
        <a:bodyPr/>
        <a:lstStyle/>
        <a:p>
          <a:r>
            <a:rPr kumimoji="1" lang="en-US" altLang="ja-JP" dirty="0" smtClean="0">
              <a:solidFill>
                <a:schemeClr val="bg1">
                  <a:lumMod val="65000"/>
                </a:schemeClr>
              </a:solidFill>
            </a:rPr>
            <a:t>Non-</a:t>
          </a:r>
          <a:r>
            <a:rPr kumimoji="1" lang="en-US" altLang="ja-JP" dirty="0" err="1" smtClean="0">
              <a:solidFill>
                <a:schemeClr val="bg1">
                  <a:lumMod val="65000"/>
                </a:schemeClr>
              </a:solidFill>
            </a:rPr>
            <a:t>Holonomic</a:t>
          </a:r>
          <a:r>
            <a:rPr kumimoji="1" lang="en-US" altLang="ja-JP" dirty="0" smtClean="0">
              <a:solidFill>
                <a:schemeClr val="bg1">
                  <a:lumMod val="65000"/>
                </a:schemeClr>
              </a:solidFill>
            </a:rPr>
            <a:t> Equations</a:t>
          </a:r>
        </a:p>
      </dgm:t>
    </dgm:pt>
    <dgm:pt modelId="{16D540AD-E9DF-437B-AA9B-34580472CD07}" type="parTrans" cxnId="{009DD077-2788-424F-977C-18FCA705477C}">
      <dgm:prSet/>
      <dgm:spPr/>
      <dgm:t>
        <a:bodyPr/>
        <a:lstStyle/>
        <a:p>
          <a:endParaRPr kumimoji="1" lang="ja-JP" altLang="en-US"/>
        </a:p>
      </dgm:t>
    </dgm:pt>
    <dgm:pt modelId="{7F94AC76-4F1A-4B59-990C-52A8BAE2EF95}" type="sibTrans" cxnId="{009DD077-2788-424F-977C-18FCA705477C}">
      <dgm:prSet/>
      <dgm:spPr/>
      <dgm:t>
        <a:bodyPr/>
        <a:lstStyle/>
        <a:p>
          <a:endParaRPr kumimoji="1" lang="ja-JP" altLang="en-US"/>
        </a:p>
      </dgm:t>
    </dgm:pt>
    <dgm:pt modelId="{D525E779-7BEB-4194-9D53-9CCA1D648CBF}" type="pres">
      <dgm:prSet presAssocID="{7D68BBF2-747A-45D2-B403-C080F391BC6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D1B244D-7275-430B-A3F1-25CF2BF3C716}" type="pres">
      <dgm:prSet presAssocID="{0F68C4C0-E125-4792-B15A-69EC0759CA3B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AE52A15E-7B04-4F0D-98B3-43091E212121}" type="pres">
      <dgm:prSet presAssocID="{0F68C4C0-E125-4792-B15A-69EC0759CA3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B1ED27-EA3B-46E8-BC71-3BB0D25CE2CE}" type="pres">
      <dgm:prSet presAssocID="{DA22C09C-7FC6-4B8E-92ED-E84B654A75DC}" presName="circ2" presStyleLbl="vennNode1" presStyleIdx="1" presStyleCnt="3" custLinFactNeighborX="728"/>
      <dgm:spPr/>
      <dgm:t>
        <a:bodyPr/>
        <a:lstStyle/>
        <a:p>
          <a:endParaRPr kumimoji="1" lang="ja-JP" altLang="en-US"/>
        </a:p>
      </dgm:t>
    </dgm:pt>
    <dgm:pt modelId="{3FA84557-6BC8-42C6-A3D5-D9E8146946E9}" type="pres">
      <dgm:prSet presAssocID="{DA22C09C-7FC6-4B8E-92ED-E84B654A75D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4027222-6D75-4FAB-9220-D0AD5D570215}" type="pres">
      <dgm:prSet presAssocID="{C197FEF5-37EA-487A-BD88-D4AE1261ABEB}" presName="circ3" presStyleLbl="vennNode1" presStyleIdx="2" presStyleCnt="3"/>
      <dgm:spPr/>
      <dgm:t>
        <a:bodyPr/>
        <a:lstStyle/>
        <a:p>
          <a:endParaRPr kumimoji="1" lang="ja-JP" altLang="en-US"/>
        </a:p>
      </dgm:t>
    </dgm:pt>
    <dgm:pt modelId="{3E6A2697-927B-4105-BA51-3B8133236627}" type="pres">
      <dgm:prSet presAssocID="{C197FEF5-37EA-487A-BD88-D4AE1261AB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DD0AAE5-5A37-4CA6-8417-08FA7E7F7D09}" type="presOf" srcId="{0F68C4C0-E125-4792-B15A-69EC0759CA3B}" destId="{1D1B244D-7275-430B-A3F1-25CF2BF3C716}" srcOrd="0" destOrd="0" presId="urn:microsoft.com/office/officeart/2005/8/layout/venn1"/>
    <dgm:cxn modelId="{1A2BC454-44CA-4EEA-B9FF-182B63C00864}" type="presOf" srcId="{DA22C09C-7FC6-4B8E-92ED-E84B654A75DC}" destId="{BAB1ED27-EA3B-46E8-BC71-3BB0D25CE2CE}" srcOrd="0" destOrd="0" presId="urn:microsoft.com/office/officeart/2005/8/layout/venn1"/>
    <dgm:cxn modelId="{2748B3E9-159F-4506-820E-26E97CA6447F}" type="presOf" srcId="{C197FEF5-37EA-487A-BD88-D4AE1261ABEB}" destId="{C4027222-6D75-4FAB-9220-D0AD5D570215}" srcOrd="0" destOrd="0" presId="urn:microsoft.com/office/officeart/2005/8/layout/venn1"/>
    <dgm:cxn modelId="{987255C5-79E4-48AA-8B11-54D647006F39}" type="presOf" srcId="{0F68C4C0-E125-4792-B15A-69EC0759CA3B}" destId="{AE52A15E-7B04-4F0D-98B3-43091E212121}" srcOrd="1" destOrd="0" presId="urn:microsoft.com/office/officeart/2005/8/layout/venn1"/>
    <dgm:cxn modelId="{4608C3C7-19B7-47D3-9A4A-099F71AE0A28}" type="presOf" srcId="{7D68BBF2-747A-45D2-B403-C080F391BC6D}" destId="{D525E779-7BEB-4194-9D53-9CCA1D648CBF}" srcOrd="0" destOrd="0" presId="urn:microsoft.com/office/officeart/2005/8/layout/venn1"/>
    <dgm:cxn modelId="{009DD077-2788-424F-977C-18FCA705477C}" srcId="{7D68BBF2-747A-45D2-B403-C080F391BC6D}" destId="{C197FEF5-37EA-487A-BD88-D4AE1261ABEB}" srcOrd="2" destOrd="0" parTransId="{16D540AD-E9DF-437B-AA9B-34580472CD07}" sibTransId="{7F94AC76-4F1A-4B59-990C-52A8BAE2EF95}"/>
    <dgm:cxn modelId="{B51364C2-30B3-4CE3-8B2D-F425CB6052A6}" type="presOf" srcId="{DA22C09C-7FC6-4B8E-92ED-E84B654A75DC}" destId="{3FA84557-6BC8-42C6-A3D5-D9E8146946E9}" srcOrd="1" destOrd="0" presId="urn:microsoft.com/office/officeart/2005/8/layout/venn1"/>
    <dgm:cxn modelId="{3F9503B7-8A14-4EF9-9A94-4469C1572742}" srcId="{7D68BBF2-747A-45D2-B403-C080F391BC6D}" destId="{DA22C09C-7FC6-4B8E-92ED-E84B654A75DC}" srcOrd="1" destOrd="0" parTransId="{692A7755-118B-4816-A2A7-8B8709103DA3}" sibTransId="{85127EF7-4F91-4926-8E86-1C39FA3B4929}"/>
    <dgm:cxn modelId="{A2B1D523-CE6C-4776-97B2-93500CCEFA2C}" type="presOf" srcId="{C197FEF5-37EA-487A-BD88-D4AE1261ABEB}" destId="{3E6A2697-927B-4105-BA51-3B8133236627}" srcOrd="1" destOrd="0" presId="urn:microsoft.com/office/officeart/2005/8/layout/venn1"/>
    <dgm:cxn modelId="{6BFEAC34-9761-406A-ABF7-937AFEAE9325}" srcId="{7D68BBF2-747A-45D2-B403-C080F391BC6D}" destId="{0F68C4C0-E125-4792-B15A-69EC0759CA3B}" srcOrd="0" destOrd="0" parTransId="{5803E350-C86F-44CE-8EE0-1D358DD2926F}" sibTransId="{0C4AF395-DD36-4C5F-B3AB-54C18F3D392B}"/>
    <dgm:cxn modelId="{7C2CBC6E-1308-41B6-B298-F00F8AA53712}" type="presParOf" srcId="{D525E779-7BEB-4194-9D53-9CCA1D648CBF}" destId="{1D1B244D-7275-430B-A3F1-25CF2BF3C716}" srcOrd="0" destOrd="0" presId="urn:microsoft.com/office/officeart/2005/8/layout/venn1"/>
    <dgm:cxn modelId="{34FCBAE1-ACA5-48BD-B99E-5292FA4F7E04}" type="presParOf" srcId="{D525E779-7BEB-4194-9D53-9CCA1D648CBF}" destId="{AE52A15E-7B04-4F0D-98B3-43091E212121}" srcOrd="1" destOrd="0" presId="urn:microsoft.com/office/officeart/2005/8/layout/venn1"/>
    <dgm:cxn modelId="{794E97E2-A62F-4829-87A4-392C1C8DFD92}" type="presParOf" srcId="{D525E779-7BEB-4194-9D53-9CCA1D648CBF}" destId="{BAB1ED27-EA3B-46E8-BC71-3BB0D25CE2CE}" srcOrd="2" destOrd="0" presId="urn:microsoft.com/office/officeart/2005/8/layout/venn1"/>
    <dgm:cxn modelId="{4E14CA79-37BB-4148-9815-152FE8DA3805}" type="presParOf" srcId="{D525E779-7BEB-4194-9D53-9CCA1D648CBF}" destId="{3FA84557-6BC8-42C6-A3D5-D9E8146946E9}" srcOrd="3" destOrd="0" presId="urn:microsoft.com/office/officeart/2005/8/layout/venn1"/>
    <dgm:cxn modelId="{79749180-1646-4A67-9C91-C60AED297161}" type="presParOf" srcId="{D525E779-7BEB-4194-9D53-9CCA1D648CBF}" destId="{C4027222-6D75-4FAB-9220-D0AD5D570215}" srcOrd="4" destOrd="0" presId="urn:microsoft.com/office/officeart/2005/8/layout/venn1"/>
    <dgm:cxn modelId="{75AD003D-0F98-4BC3-BE87-C184CF6CB01B}" type="presParOf" srcId="{D525E779-7BEB-4194-9D53-9CCA1D648CBF}" destId="{3E6A2697-927B-4105-BA51-3B813323662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B244D-7275-430B-A3F1-25CF2BF3C716}">
      <dsp:nvSpPr>
        <dsp:cNvPr id="0" name=""/>
        <dsp:cNvSpPr/>
      </dsp:nvSpPr>
      <dsp:spPr>
        <a:xfrm>
          <a:off x="821966" y="344807"/>
          <a:ext cx="2277967" cy="227796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Geometric</a:t>
          </a:r>
        </a:p>
      </dsp:txBody>
      <dsp:txXfrm>
        <a:off x="1125695" y="743451"/>
        <a:ext cx="1670509" cy="1025085"/>
      </dsp:txXfrm>
    </dsp:sp>
    <dsp:sp modelId="{BAB1ED27-EA3B-46E8-BC71-3BB0D25CE2CE}">
      <dsp:nvSpPr>
        <dsp:cNvPr id="0" name=""/>
        <dsp:cNvSpPr/>
      </dsp:nvSpPr>
      <dsp:spPr>
        <a:xfrm>
          <a:off x="1643932" y="1768536"/>
          <a:ext cx="2277967" cy="227796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Dynamic Constraints</a:t>
          </a:r>
          <a:endParaRPr kumimoji="1" lang="ja-JP" altLang="en-US" sz="2100" kern="1200" dirty="0"/>
        </a:p>
      </dsp:txBody>
      <dsp:txXfrm>
        <a:off x="2340611" y="2357011"/>
        <a:ext cx="1366780" cy="1252881"/>
      </dsp:txXfrm>
    </dsp:sp>
    <dsp:sp modelId="{C4027222-6D75-4FAB-9220-D0AD5D570215}">
      <dsp:nvSpPr>
        <dsp:cNvPr id="0" name=""/>
        <dsp:cNvSpPr/>
      </dsp:nvSpPr>
      <dsp:spPr>
        <a:xfrm>
          <a:off x="0" y="1768536"/>
          <a:ext cx="2277967" cy="227796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Non-</a:t>
          </a:r>
          <a:r>
            <a:rPr kumimoji="1" lang="en-US" altLang="ja-JP" sz="2100" kern="1200" dirty="0" err="1" smtClean="0"/>
            <a:t>Holonomic</a:t>
          </a:r>
          <a:r>
            <a:rPr kumimoji="1" lang="en-US" altLang="ja-JP" sz="2100" kern="1200" dirty="0" smtClean="0"/>
            <a:t> Equations</a:t>
          </a:r>
        </a:p>
      </dsp:txBody>
      <dsp:txXfrm>
        <a:off x="214508" y="2357011"/>
        <a:ext cx="1366780" cy="1252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B244D-7275-430B-A3F1-25CF2BF3C716}">
      <dsp:nvSpPr>
        <dsp:cNvPr id="0" name=""/>
        <dsp:cNvSpPr/>
      </dsp:nvSpPr>
      <dsp:spPr>
        <a:xfrm>
          <a:off x="773104" y="156556"/>
          <a:ext cx="2142552" cy="2142552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Geometric</a:t>
          </a:r>
        </a:p>
      </dsp:txBody>
      <dsp:txXfrm>
        <a:off x="1058777" y="531502"/>
        <a:ext cx="1571205" cy="964148"/>
      </dsp:txXfrm>
    </dsp:sp>
    <dsp:sp modelId="{BAB1ED27-EA3B-46E8-BC71-3BB0D25CE2CE}">
      <dsp:nvSpPr>
        <dsp:cNvPr id="0" name=""/>
        <dsp:cNvSpPr/>
      </dsp:nvSpPr>
      <dsp:spPr>
        <a:xfrm>
          <a:off x="1546208" y="1495651"/>
          <a:ext cx="2142552" cy="2142552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Dynamic Constraints</a:t>
          </a:r>
          <a:endParaRPr kumimoji="1" lang="ja-JP" altLang="en-US" sz="2000" kern="1200" dirty="0"/>
        </a:p>
      </dsp:txBody>
      <dsp:txXfrm>
        <a:off x="2201472" y="2049144"/>
        <a:ext cx="1285531" cy="1178403"/>
      </dsp:txXfrm>
    </dsp:sp>
    <dsp:sp modelId="{C4027222-6D75-4FAB-9220-D0AD5D570215}">
      <dsp:nvSpPr>
        <dsp:cNvPr id="0" name=""/>
        <dsp:cNvSpPr/>
      </dsp:nvSpPr>
      <dsp:spPr>
        <a:xfrm>
          <a:off x="0" y="1495651"/>
          <a:ext cx="2142552" cy="2142552"/>
        </a:xfrm>
        <a:prstGeom prst="ellipse">
          <a:avLst/>
        </a:prstGeom>
        <a:gradFill rotWithShape="0">
          <a:gsLst>
            <a:gs pos="0">
              <a:schemeClr val="accent2">
                <a:lumMod val="110000"/>
                <a:satMod val="105000"/>
                <a:tint val="67000"/>
                <a:alpha val="50000"/>
              </a:schemeClr>
            </a:gs>
            <a:gs pos="50000">
              <a:schemeClr val="accent2">
                <a:lumMod val="105000"/>
                <a:satMod val="103000"/>
                <a:tint val="73000"/>
                <a:alpha val="50000"/>
              </a:schemeClr>
            </a:gs>
            <a:gs pos="100000">
              <a:schemeClr val="accent2">
                <a:lumMod val="105000"/>
                <a:satMod val="109000"/>
                <a:tint val="81000"/>
                <a:alpha val="50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>
              <a:solidFill>
                <a:schemeClr val="bg1">
                  <a:lumMod val="65000"/>
                </a:schemeClr>
              </a:solidFill>
            </a:rPr>
            <a:t>Non-</a:t>
          </a:r>
          <a:r>
            <a:rPr kumimoji="1" lang="en-US" altLang="ja-JP" sz="2000" kern="1200" dirty="0" err="1" smtClean="0">
              <a:solidFill>
                <a:schemeClr val="bg1">
                  <a:lumMod val="65000"/>
                </a:schemeClr>
              </a:solidFill>
            </a:rPr>
            <a:t>Holonomic</a:t>
          </a:r>
          <a:r>
            <a:rPr kumimoji="1" lang="en-US" altLang="ja-JP" sz="2000" kern="1200" dirty="0" smtClean="0">
              <a:solidFill>
                <a:schemeClr val="bg1">
                  <a:lumMod val="65000"/>
                </a:schemeClr>
              </a:solidFill>
            </a:rPr>
            <a:t> Equations</a:t>
          </a:r>
        </a:p>
      </dsp:txBody>
      <dsp:txXfrm>
        <a:off x="201757" y="2049144"/>
        <a:ext cx="1285531" cy="1178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EC13577B-6902-467D-A26C-08A0DD5E4E03}" type="datetimeFigureOut">
              <a:t>2014/6/4</a:t>
            </a:fld>
            <a:endParaRPr kumimoji="1" 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DF61EA0F-A667-4B49-8422-0062BC55E249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kumimoji="1" lang="ja-JP" smtClean="0"/>
              <a:t>1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2387600"/>
          </a:xfrm>
        </p:spPr>
        <p:txBody>
          <a:bodyPr anchor="b">
            <a:normAutofit/>
          </a:bodyPr>
          <a:lstStyle>
            <a:lvl1pPr algn="l" latinLnBrk="0">
              <a:defRPr kumimoji="1" lang="ja-JP" sz="54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28652" y="5110610"/>
            <a:ext cx="50291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kumimoji="1" lang="ja-JP" sz="2800">
                <a:solidFill>
                  <a:srgbClr val="D24726"/>
                </a:solidFill>
                <a:latin typeface="+mj-lt"/>
              </a:defRPr>
            </a:lvl1pPr>
            <a:lvl2pPr marL="457200" indent="0" algn="ctr" latinLnBrk="0">
              <a:buNone/>
              <a:defRPr kumimoji="1" lang="ja-JP" sz="2000"/>
            </a:lvl2pPr>
            <a:lvl3pPr marL="914400" indent="0" algn="ctr" latinLnBrk="0">
              <a:buNone/>
              <a:defRPr kumimoji="1" lang="ja-JP" sz="1800"/>
            </a:lvl3pPr>
            <a:lvl4pPr marL="1371600" indent="0" algn="ctr" latinLnBrk="0">
              <a:buNone/>
              <a:defRPr kumimoji="1" lang="ja-JP" sz="1600"/>
            </a:lvl4pPr>
            <a:lvl5pPr marL="1828800" indent="0" algn="ctr" latinLnBrk="0">
              <a:buNone/>
              <a:defRPr kumimoji="1" lang="ja-JP" sz="1600"/>
            </a:lvl5pPr>
            <a:lvl6pPr marL="2286000" indent="0" algn="ctr" latinLnBrk="0">
              <a:buNone/>
              <a:defRPr kumimoji="1" lang="ja-JP" sz="1600"/>
            </a:lvl6pPr>
            <a:lvl7pPr marL="2743200" indent="0" algn="ctr" latinLnBrk="0">
              <a:buNone/>
              <a:defRPr kumimoji="1" lang="ja-JP" sz="1600"/>
            </a:lvl7pPr>
            <a:lvl8pPr marL="3200400" indent="0" algn="ctr" latinLnBrk="0">
              <a:buNone/>
              <a:defRPr kumimoji="1" lang="ja-JP" sz="1600"/>
            </a:lvl8pPr>
            <a:lvl9pPr marL="3657600" indent="0" algn="ctr" latinLnBrk="0">
              <a:buNone/>
              <a:defRPr kumimoji="1" lang="ja-JP"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2014/6/4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8" name="長方形 7"/>
          <p:cNvSpPr/>
          <p:nvPr userDrawn="1"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2014/6/4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8" name="長方形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61564" y="365125"/>
            <a:ext cx="1364673" cy="5811838"/>
          </a:xfrm>
        </p:spPr>
        <p:txBody>
          <a:bodyPr vert="eaVert" anchor="b">
            <a:normAutofit/>
          </a:bodyPr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2014/6/4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8" name="長方形 7"/>
          <p:cNvSpPr/>
          <p:nvPr userDrawn="1"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1208868"/>
          </a:xfrm>
        </p:spPr>
        <p:txBody>
          <a:bodyPr anchor="b">
            <a:normAutofit/>
          </a:bodyPr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1" y="1825625"/>
            <a:ext cx="3125815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1200"/>
              </a:spcAft>
              <a:buNone/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1200"/>
              </a:spcAft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1200"/>
              </a:spcAft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1200"/>
              </a:spcAft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1200"/>
              </a:spcAft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2014/6/4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8" name="長方形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1" y="2402239"/>
            <a:ext cx="3381536" cy="2187227"/>
          </a:xfrm>
        </p:spPr>
        <p:txBody>
          <a:bodyPr anchor="ctr">
            <a:noAutofit/>
          </a:bodyPr>
          <a:lstStyle>
            <a:lvl1pPr algn="l" latinLnBrk="0">
              <a:defRPr kumimoji="1" lang="ja-JP" sz="4800">
                <a:solidFill>
                  <a:srgbClr val="D24726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42481" y="2402237"/>
            <a:ext cx="3952068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kumimoji="1" lang="ja-JP" sz="2800">
                <a:solidFill>
                  <a:schemeClr val="bg1"/>
                </a:solidFill>
                <a:latin typeface="+mj-lt"/>
              </a:defRPr>
            </a:lvl1pPr>
            <a:lvl2pPr marL="457200" indent="0" latinLnBrk="0">
              <a:buNone/>
              <a:defRPr kumimoji="1" lang="ja-JP" sz="2000"/>
            </a:lvl2pPr>
            <a:lvl3pPr marL="914400" indent="0" latinLnBrk="0">
              <a:buNone/>
              <a:defRPr kumimoji="1" lang="ja-JP" sz="1800"/>
            </a:lvl3pPr>
            <a:lvl4pPr marL="1371600" indent="0" latinLnBrk="0">
              <a:buNone/>
              <a:defRPr kumimoji="1" lang="ja-JP" sz="1600"/>
            </a:lvl4pPr>
            <a:lvl5pPr marL="1828800" indent="0" latinLnBrk="0">
              <a:buNone/>
              <a:defRPr kumimoji="1" lang="ja-JP" sz="1600"/>
            </a:lvl5pPr>
            <a:lvl6pPr marL="2286000" indent="0" latinLnBrk="0">
              <a:buNone/>
              <a:defRPr kumimoji="1" lang="ja-JP" sz="1600"/>
            </a:lvl6pPr>
            <a:lvl7pPr marL="2743200" indent="0" latinLnBrk="0">
              <a:buNone/>
              <a:defRPr kumimoji="1" lang="ja-JP" sz="1600"/>
            </a:lvl7pPr>
            <a:lvl8pPr marL="3200400" indent="0" latinLnBrk="0">
              <a:buNone/>
              <a:defRPr kumimoji="1" lang="ja-JP" sz="1600"/>
            </a:lvl8pPr>
            <a:lvl9pPr marL="3657600" indent="0" latinLnBrk="0">
              <a:buNone/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2014/6/4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8" name="長方形 7"/>
          <p:cNvSpPr/>
          <p:nvPr userDrawn="1"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2014/6/4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9" name="長方形 8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長方形 9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0"/>
            <a:ext cx="8053388" cy="1228436"/>
          </a:xfrm>
        </p:spPr>
        <p:txBody>
          <a:bodyPr anchor="b">
            <a:normAutofit/>
          </a:bodyPr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 latinLnBrk="0">
              <a:buNone/>
              <a:defRPr kumimoji="1" lang="ja-JP" sz="2400" b="1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anchor="b"/>
          <a:lstStyle>
            <a:lvl1pPr marL="0" indent="0" latinLnBrk="0">
              <a:buNone/>
              <a:defRPr kumimoji="1" lang="ja-JP" sz="2400" b="1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2014/6/4</a:t>
            </a:fld>
            <a:endParaRPr kumimoji="1" 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11" name="長方形 10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2014/6/4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  <p:sp>
        <p:nvSpPr>
          <p:cNvPr id="7" name="長方形 6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2014/6/4</a:t>
            </a:fld>
            <a:endParaRPr kumimoji="1"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latinLnBrk="0">
              <a:defRPr kumimoji="1" lang="ja-JP"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 latinLnBrk="0">
              <a:buNone/>
              <a:defRPr kumimoji="1" lang="ja-JP" sz="1600"/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2014/6/4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latinLnBrk="0">
              <a:defRPr kumimoji="1" lang="ja-JP"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 latinLnBrk="0">
              <a:buNone/>
              <a:defRPr kumimoji="1" lang="ja-JP" sz="32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 latinLnBrk="0">
              <a:buNone/>
              <a:defRPr kumimoji="1" lang="ja-JP" sz="1600"/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2014/6/4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t>2014/6/4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kumimoji="1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lang="ja-JP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0.png"/><Relationship Id="rId5" Type="http://schemas.openxmlformats.org/officeDocument/2006/relationships/image" Target="../media/image181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0.png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Completeness</a:t>
            </a:r>
            <a:r>
              <a:rPr kumimoji="1" lang="ja-JP" altLang="en-US" sz="4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4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</a:t>
            </a:r>
            <a:r>
              <a:rPr lang="en-US" altLang="ja-JP" sz="4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4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Randomized</a:t>
            </a:r>
            <a:r>
              <a:rPr kumimoji="1" lang="ja-JP" altLang="en-US" sz="4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4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4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en-US" altLang="ja-JP" sz="4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Kinodynamic</a:t>
            </a:r>
            <a:r>
              <a:rPr kumimoji="1" lang="ja-JP" altLang="en-US" sz="4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4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Planners</a:t>
            </a:r>
            <a:r>
              <a:rPr lang="en-US" altLang="ja-JP" sz="4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br>
              <a:rPr lang="en-US" altLang="ja-JP" sz="4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en-US" altLang="ja-JP" sz="4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with</a:t>
            </a:r>
            <a:r>
              <a:rPr lang="en-US" altLang="ja-JP" sz="4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S</a:t>
            </a:r>
            <a:r>
              <a:rPr kumimoji="1" lang="en-US" altLang="ja-JP" sz="4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tate-based</a:t>
            </a:r>
            <a:r>
              <a:rPr kumimoji="1" lang="ja-JP" altLang="en-US" sz="4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4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Steering</a:t>
            </a:r>
            <a:endParaRPr kumimoji="1" lang="ja-JP" sz="4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28650" y="5218610"/>
            <a:ext cx="8310598" cy="1234145"/>
          </a:xfrm>
        </p:spPr>
        <p:txBody>
          <a:bodyPr>
            <a:normAutofit fontScale="40000" lnSpcReduction="20000"/>
          </a:bodyPr>
          <a:lstStyle/>
          <a:p>
            <a:r>
              <a:rPr lang="fr-FR" altLang="ja-JP" sz="50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Stéphane Caron</a:t>
            </a:r>
            <a:r>
              <a:rPr lang="ja-JP" altLang="en-US" sz="5000" baseline="30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</a:t>
            </a:r>
            <a:r>
              <a:rPr lang="en-US" altLang="ja-JP" sz="5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</a:t>
            </a:r>
            <a:r>
              <a:rPr lang="en-US" altLang="ja-JP" sz="50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Quang-Cuong</a:t>
            </a:r>
            <a:r>
              <a:rPr lang="en-US" altLang="ja-JP" sz="5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Pham</a:t>
            </a:r>
            <a:r>
              <a:rPr lang="ja-JP" altLang="en-US" sz="5000" baseline="30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光</a:t>
            </a:r>
            <a:r>
              <a:rPr lang="en-US" altLang="ja-JP" sz="5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Yoshihiko Nakamura</a:t>
            </a:r>
            <a:r>
              <a:rPr lang="ja-JP" altLang="en-US" sz="5000" baseline="30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</a:t>
            </a:r>
            <a:endParaRPr lang="en-US" altLang="ja-JP" sz="5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3200" baseline="30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　</a:t>
            </a:r>
            <a:r>
              <a:rPr lang="en-US" altLang="ja-JP" sz="3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Nakamura-Takano Laboratory, The University of Tokyo, Japan</a:t>
            </a:r>
          </a:p>
          <a:p>
            <a:r>
              <a:rPr lang="ja-JP" altLang="en-US" sz="3200" baseline="30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光　</a:t>
            </a:r>
            <a:r>
              <a:rPr lang="en-US" altLang="ja-JP" sz="3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School of Mechanical and Aerospace Engineering, </a:t>
            </a:r>
            <a:r>
              <a:rPr lang="en-US" altLang="ja-JP" sz="31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Nanyang</a:t>
            </a:r>
            <a:r>
              <a:rPr lang="en-US" altLang="ja-JP" sz="3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Technological University, Singapore</a:t>
            </a:r>
          </a:p>
          <a:p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This paper is about…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Kinodynamic Constraints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1786696"/>
              </p:ext>
            </p:extLst>
          </p:nvPr>
        </p:nvGraphicFramePr>
        <p:xfrm>
          <a:off x="623888" y="2270760"/>
          <a:ext cx="3688761" cy="379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Steering</a:t>
            </a:r>
            <a:endParaRPr kumimoji="1" lang="ja-JP" altLang="en-US" dirty="0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71381708"/>
              </p:ext>
            </p:extLst>
          </p:nvPr>
        </p:nvGraphicFramePr>
        <p:xfrm>
          <a:off x="4747077" y="2356485"/>
          <a:ext cx="4048580" cy="374626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12145"/>
                <a:gridCol w="1012145"/>
                <a:gridCol w="1012145"/>
                <a:gridCol w="1012145"/>
              </a:tblGrid>
              <a:tr h="91257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Steering</a:t>
                      </a:r>
                      <a:endParaRPr kumimoji="1" lang="ja-JP" altLang="en-US" sz="1400" dirty="0"/>
                    </a:p>
                  </a:txBody>
                  <a:tcPr marL="63876" marR="63876" marT="31939" marB="319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Relies on</a:t>
                      </a:r>
                      <a:endParaRPr kumimoji="1" lang="ja-JP" altLang="en-US" sz="1400" dirty="0"/>
                    </a:p>
                  </a:txBody>
                  <a:tcPr marL="63876" marR="63876" marT="31939" marB="319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 smtClean="0">
                          <a:latin typeface="+mj-lt"/>
                        </a:rPr>
                        <a:t>+</a:t>
                      </a:r>
                      <a:endParaRPr kumimoji="1" lang="ja-JP" altLang="en-US" sz="4800" dirty="0">
                        <a:latin typeface="+mj-lt"/>
                      </a:endParaRPr>
                    </a:p>
                  </a:txBody>
                  <a:tcPr marL="63876" marR="63876" marT="31939" marB="319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 smtClean="0">
                          <a:latin typeface="+mj-lt"/>
                        </a:rPr>
                        <a:t>-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 marL="63876" marR="63876" marT="31939" marB="319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1257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Control-based</a:t>
                      </a:r>
                      <a:endParaRPr kumimoji="1" lang="ja-JP" altLang="en-US" sz="1400" dirty="0"/>
                    </a:p>
                  </a:txBody>
                  <a:tcPr marL="63876" marR="63876" marT="31939" marB="319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Forward Dynamics</a:t>
                      </a:r>
                      <a:endParaRPr kumimoji="1" lang="ja-JP" altLang="en-US" sz="1200" dirty="0"/>
                    </a:p>
                  </a:txBody>
                  <a:tcPr marL="63876" marR="63876" marT="31939" marB="319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kumimoji="1" lang="en-US" altLang="ja-JP" sz="1200" dirty="0" smtClean="0"/>
                        <a:t>Valid Controls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kumimoji="1" lang="en-US" altLang="ja-JP" sz="1200" dirty="0" smtClean="0"/>
                        <a:t>Non-</a:t>
                      </a:r>
                      <a:r>
                        <a:rPr kumimoji="1" lang="en-US" altLang="ja-JP" sz="1200" dirty="0" err="1" smtClean="0"/>
                        <a:t>holonomy</a:t>
                      </a:r>
                      <a:endParaRPr kumimoji="1" lang="ja-JP" altLang="en-US" sz="1200" dirty="0"/>
                    </a:p>
                  </a:txBody>
                  <a:tcPr marL="63876" marR="63876" marT="31939" marB="319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 dirty="0" smtClean="0"/>
                        <a:t>State Constraints</a:t>
                      </a:r>
                      <a:endParaRPr kumimoji="1" lang="ja-JP" altLang="en-US" sz="1200" dirty="0"/>
                    </a:p>
                  </a:txBody>
                  <a:tcPr marL="63876" marR="63876" marT="31939" marB="319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1257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State-based</a:t>
                      </a:r>
                      <a:endParaRPr kumimoji="1" lang="ja-JP" altLang="en-US" sz="1400" dirty="0"/>
                    </a:p>
                  </a:txBody>
                  <a:tcPr marL="63876" marR="63876" marT="31939" marB="31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Inverse Dynamics</a:t>
                      </a:r>
                      <a:endParaRPr kumimoji="1" lang="ja-JP" altLang="en-US" sz="1200" dirty="0"/>
                    </a:p>
                  </a:txBody>
                  <a:tcPr marL="63876" marR="63876" marT="31939" marB="31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State</a:t>
                      </a:r>
                      <a:r>
                        <a:rPr kumimoji="1" lang="en-US" altLang="ja-JP" sz="1200" baseline="0" dirty="0" smtClean="0"/>
                        <a:t> Constraints</a:t>
                      </a:r>
                      <a:endParaRPr kumimoji="1" lang="ja-JP" altLang="en-US" sz="1200" dirty="0"/>
                    </a:p>
                  </a:txBody>
                  <a:tcPr marL="63876" marR="63876" marT="31939" marB="31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Valid Controls?</a:t>
                      </a:r>
                    </a:p>
                    <a:p>
                      <a:pPr algn="ctr"/>
                      <a:r>
                        <a:rPr kumimoji="1" lang="en-US" altLang="ja-JP" sz="1200" dirty="0" smtClean="0"/>
                        <a:t>Non-</a:t>
                      </a:r>
                      <a:r>
                        <a:rPr kumimoji="1" lang="en-US" altLang="ja-JP" sz="1200" dirty="0" err="1" smtClean="0"/>
                        <a:t>holonomy</a:t>
                      </a:r>
                      <a:endParaRPr kumimoji="1" lang="ja-JP" altLang="en-US" sz="1200" dirty="0"/>
                    </a:p>
                  </a:txBody>
                  <a:tcPr marL="63876" marR="63876" marT="31939" marB="31939" anchor="ctr"/>
                </a:tc>
              </a:tr>
              <a:tr h="10085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Analytical</a:t>
                      </a:r>
                      <a:endParaRPr kumimoji="1" lang="ja-JP" altLang="en-US" sz="1400" dirty="0"/>
                    </a:p>
                  </a:txBody>
                  <a:tcPr marL="63876" marR="63876" marT="31939" marB="319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Researchers’ Brains</a:t>
                      </a:r>
                      <a:endParaRPr kumimoji="1" lang="ja-JP" altLang="en-US" sz="1200" dirty="0"/>
                    </a:p>
                  </a:txBody>
                  <a:tcPr marL="63876" marR="63876" marT="31939" marB="319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All constraints</a:t>
                      </a:r>
                      <a:endParaRPr kumimoji="1" lang="ja-JP" altLang="en-US" sz="1200" dirty="0"/>
                    </a:p>
                  </a:txBody>
                  <a:tcPr marL="63876" marR="63876" marT="31939" marB="319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Hard to find!</a:t>
                      </a:r>
                      <a:endParaRPr kumimoji="1" lang="ja-JP" altLang="en-US" sz="1200" dirty="0"/>
                    </a:p>
                  </a:txBody>
                  <a:tcPr marL="63876" marR="63876" marT="31939" marB="319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32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Theorem again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3326" y="1678771"/>
                <a:ext cx="4648610" cy="4773984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altLang="ja-JP" dirty="0">
                    <a:solidFill>
                      <a:schemeClr val="tx1"/>
                    </a:solidFill>
                  </a:rPr>
                  <a:t>The motion planning problem is to find a smooth trajectory connecting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𝑔𝑜𝑎𝑙</m:t>
                        </m:r>
                      </m:sub>
                    </m:sSub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.</a:t>
                </a:r>
                <a:endParaRPr kumimoji="1" lang="en-US" altLang="ja-JP" dirty="0" smtClean="0">
                  <a:solidFill>
                    <a:schemeClr val="tx1"/>
                  </a:solidFill>
                </a:endParaRPr>
              </a:p>
              <a:p>
                <a:pPr algn="just"/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Consider a kinodynamic system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 satisfying our </a:t>
                </a:r>
                <a:r>
                  <a:rPr kumimoji="1" lang="en-US" altLang="ja-JP" b="1" dirty="0" smtClean="0">
                    <a:solidFill>
                      <a:srgbClr val="00B0F0"/>
                    </a:solidFill>
                  </a:rPr>
                  <a:t>Assumptions 1-3</a:t>
                </a:r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, and a randomized motion planner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 with state-based steering satisfying our </a:t>
                </a:r>
                <a:r>
                  <a:rPr kumimoji="1" lang="en-US" altLang="ja-JP" b="1" dirty="0" smtClean="0">
                    <a:solidFill>
                      <a:srgbClr val="7030A0"/>
                    </a:solidFill>
                  </a:rPr>
                  <a:t>Assumptions 4-6</a:t>
                </a:r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just"/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If there is a solution to the motion planning problem with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-clearance in control space, then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 will, with probability one, find such a solution after a finite number of iterations.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altLang="ja-JP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altLang="ja-JP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b="1" dirty="0" smtClean="0">
                    <a:solidFill>
                      <a:schemeClr val="tx1"/>
                    </a:solidFill>
                  </a:rPr>
                  <a:t>is thus probabilistically complete.</a:t>
                </a:r>
                <a:endParaRPr kumimoji="1" lang="en-US" altLang="ja-JP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326" y="1678771"/>
                <a:ext cx="4648610" cy="4773984"/>
              </a:xfrm>
              <a:blipFill rotWithShape="0">
                <a:blip r:embed="rId2"/>
                <a:stretch>
                  <a:fillRect l="-655" r="-786" b="-15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91" y="1709944"/>
            <a:ext cx="2305141" cy="18371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41" y="1678771"/>
            <a:ext cx="1104750" cy="19809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86" y="4001294"/>
            <a:ext cx="2267637" cy="191173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10" y="3830712"/>
            <a:ext cx="1574222" cy="25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Keywording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1" y="1794452"/>
            <a:ext cx="8141276" cy="456478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State-based Steering</a:t>
            </a:r>
          </a:p>
          <a:p>
            <a:pPr algn="ctr">
              <a:lnSpc>
                <a:spcPct val="110000"/>
              </a:lnSpc>
            </a:pPr>
            <a:r>
              <a:rPr lang="en-US" altLang="ja-JP" sz="3200" b="1" dirty="0">
                <a:solidFill>
                  <a:schemeClr val="tx1"/>
                </a:solidFill>
              </a:rPr>
              <a:t>=</a:t>
            </a:r>
          </a:p>
          <a:p>
            <a:pPr algn="ctr">
              <a:lnSpc>
                <a:spcPct val="110000"/>
              </a:lnSpc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Trajectory Interpolation</a:t>
            </a:r>
          </a:p>
          <a:p>
            <a:pPr algn="ctr">
              <a:lnSpc>
                <a:spcPct val="110000"/>
              </a:lnSpc>
            </a:pPr>
            <a:r>
              <a:rPr kumimoji="1" lang="en-US" altLang="ja-JP" sz="3200" b="1" dirty="0" smtClean="0">
                <a:solidFill>
                  <a:schemeClr val="tx1"/>
                </a:solidFill>
              </a:rPr>
              <a:t>+</a:t>
            </a:r>
          </a:p>
          <a:p>
            <a:pPr algn="ctr">
              <a:lnSpc>
                <a:spcPct val="110000"/>
              </a:lnSpc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Inverse Dynamics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20620217">
            <a:off x="5330882" y="5015664"/>
            <a:ext cx="342593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B0F0"/>
                </a:solidFill>
              </a:rPr>
              <a:t>Assumptions 1-3</a:t>
            </a:r>
            <a:endParaRPr kumimoji="1" lang="ja-JP" altLang="en-US" sz="3200" b="1" dirty="0" smtClean="0">
              <a:solidFill>
                <a:srgbClr val="00B0F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20620217">
            <a:off x="5330883" y="3486876"/>
            <a:ext cx="342593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7030A0"/>
                </a:solidFill>
              </a:rPr>
              <a:t>Assumptions 4-6</a:t>
            </a:r>
            <a:endParaRPr kumimoji="1" lang="ja-JP" altLang="en-US" sz="32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Inverse Dynamics Assumptions</a:t>
            </a:r>
            <a:endParaRPr kumimoji="1" lang="ja-JP" altLang="en-US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5421500" y="4181704"/>
            <a:ext cx="2309837" cy="2309837"/>
            <a:chOff x="5574706" y="3921127"/>
            <a:chExt cx="2003426" cy="2003426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706" y="3921127"/>
              <a:ext cx="2003426" cy="2003426"/>
            </a:xfrm>
            <a:prstGeom prst="rect">
              <a:avLst/>
            </a:prstGeom>
          </p:spPr>
        </p:pic>
        <p:cxnSp>
          <p:nvCxnSpPr>
            <p:cNvPr id="21" name="直線コネクタ 20"/>
            <p:cNvCxnSpPr/>
            <p:nvPr/>
          </p:nvCxnSpPr>
          <p:spPr>
            <a:xfrm>
              <a:off x="5934075" y="5410200"/>
              <a:ext cx="1038722" cy="0"/>
            </a:xfrm>
            <a:prstGeom prst="line">
              <a:avLst/>
            </a:prstGeom>
            <a:ln w="12700">
              <a:solidFill>
                <a:schemeClr val="tx1">
                  <a:alpha val="67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円弧 21"/>
            <p:cNvSpPr/>
            <p:nvPr/>
          </p:nvSpPr>
          <p:spPr>
            <a:xfrm>
              <a:off x="6153149" y="5153024"/>
              <a:ext cx="428625" cy="338138"/>
            </a:xfrm>
            <a:prstGeom prst="arc">
              <a:avLst>
                <a:gd name="adj1" fmla="val 15694371"/>
                <a:gd name="adj2" fmla="val 1444905"/>
              </a:avLst>
            </a:prstGeom>
            <a:ln w="12700">
              <a:solidFill>
                <a:schemeClr val="tx1">
                  <a:alpha val="6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コネクタ 22"/>
            <p:cNvCxnSpPr/>
            <p:nvPr/>
          </p:nvCxnSpPr>
          <p:spPr>
            <a:xfrm>
              <a:off x="6700838" y="5010150"/>
              <a:ext cx="741362" cy="0"/>
            </a:xfrm>
            <a:prstGeom prst="line">
              <a:avLst/>
            </a:prstGeom>
            <a:ln w="12700">
              <a:solidFill>
                <a:schemeClr val="tx1">
                  <a:alpha val="67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円弧 24"/>
            <p:cNvSpPr/>
            <p:nvPr/>
          </p:nvSpPr>
          <p:spPr>
            <a:xfrm>
              <a:off x="6806109" y="4781548"/>
              <a:ext cx="333376" cy="371476"/>
            </a:xfrm>
            <a:prstGeom prst="arc">
              <a:avLst>
                <a:gd name="adj1" fmla="val 16200000"/>
                <a:gd name="adj2" fmla="val 976284"/>
              </a:avLst>
            </a:prstGeom>
            <a:ln w="12700">
              <a:solidFill>
                <a:schemeClr val="tx1">
                  <a:alpha val="6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6581774" y="5045271"/>
                  <a:ext cx="31707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1774" y="5045271"/>
                  <a:ext cx="317074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333" b="-120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7125126" y="4588072"/>
                  <a:ext cx="32303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29" name="テキスト ボックス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5126" y="4588072"/>
                  <a:ext cx="323037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197" b="-120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System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23888" y="2193928"/>
                <a:ext cx="3867150" cy="3978275"/>
              </a:xfrm>
            </p:spPr>
            <p:txBody>
              <a:bodyPr numCol="1">
                <a:normAutofit lnSpcReduction="10000"/>
              </a:bodyPr>
              <a:lstStyle/>
              <a:p>
                <a:pPr marL="0" indent="0" algn="ctr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ja-JP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ja-JP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ja-JP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ja-JP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1" lang="en-US" altLang="ja-JP" sz="20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The system is fully actuated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ja-JP" sz="1800" dirty="0" smtClean="0">
                    <a:solidFill>
                      <a:schemeClr val="tx1"/>
                    </a:solidFill>
                  </a:rPr>
                  <a:t>The set of admissible controls is compact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ja-JP" sz="1800" dirty="0" smtClean="0">
                    <a:solidFill>
                      <a:schemeClr val="tx1"/>
                    </a:solidFill>
                  </a:rPr>
                  <a:t>The Inverse Dynamics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ja-JP" sz="1800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altLang="ja-JP" sz="1800" dirty="0" err="1" smtClean="0">
                    <a:solidFill>
                      <a:schemeClr val="tx1"/>
                    </a:solidFill>
                  </a:rPr>
                  <a:t>Lipschitz</a:t>
                </a:r>
                <a:r>
                  <a:rPr lang="en-US" altLang="ja-JP" sz="1800" dirty="0" smtClean="0">
                    <a:solidFill>
                      <a:schemeClr val="tx1"/>
                    </a:solidFill>
                  </a:rPr>
                  <a:t> in both arguments</a:t>
                </a:r>
              </a:p>
            </p:txBody>
          </p:sp>
        </mc:Choice>
        <mc:Fallback xmlns="">
          <p:sp>
            <p:nvSpPr>
              <p:cNvPr id="6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3888" y="2193928"/>
                <a:ext cx="3867150" cy="3978275"/>
              </a:xfrm>
              <a:blipFill rotWithShape="0">
                <a:blip r:embed="rId5"/>
                <a:stretch>
                  <a:fillRect l="-17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プレースホルダー 1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Pendulum 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コンテンツ プレースホルダー 15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ja-JP" sz="1800" b="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Pendulum with torque </a:t>
                </a:r>
                <a:r>
                  <a:rPr lang="en-US" altLang="ja-JP" sz="1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l</a:t>
                </a:r>
                <a:r>
                  <a:rPr lang="en-US" altLang="ja-JP" sz="1800" b="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imits: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̈"/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ja-JP" sz="20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ja-JP" sz="1800" dirty="0" smtClean="0">
                    <a:solidFill>
                      <a:schemeClr val="tx1"/>
                    </a:solidFill>
                  </a:rPr>
                  <a:t>Controls:</a:t>
                </a:r>
                <a:endParaRPr lang="en-US" altLang="ja-JP" sz="18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𝑎𝑑𝑚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コンテンツ プレースホルダー 1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6"/>
                <a:stretch>
                  <a:fillRect l="-14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>
          <a:xfrm rot="20078122">
            <a:off x="529771" y="3494551"/>
            <a:ext cx="807374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Smooth Inverse Dynamics</a:t>
            </a:r>
            <a:endParaRPr lang="ja-JP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052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Interpolation Assumptions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Interpolation</a:t>
            </a:r>
            <a:endParaRPr lang="en-US" altLang="en-US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0" cy="1357399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altLang="ja-JP" sz="1800" dirty="0" smtClean="0">
                <a:solidFill>
                  <a:schemeClr val="tx1"/>
                </a:solidFill>
              </a:rPr>
              <a:t>Interpolated trajectories </a:t>
            </a:r>
            <a:r>
              <a:rPr lang="en-US" altLang="ja-JP" sz="1800" dirty="0">
                <a:solidFill>
                  <a:schemeClr val="tx1"/>
                </a:solidFill>
              </a:rPr>
              <a:t>are smooth </a:t>
            </a:r>
            <a:r>
              <a:rPr lang="en-US" altLang="ja-JP" sz="1800" dirty="0" err="1">
                <a:solidFill>
                  <a:schemeClr val="tx1"/>
                </a:solidFill>
              </a:rPr>
              <a:t>Lipschitz</a:t>
            </a:r>
            <a:r>
              <a:rPr lang="en-US" altLang="ja-JP" sz="1800" dirty="0">
                <a:solidFill>
                  <a:schemeClr val="tx1"/>
                </a:solidFill>
              </a:rPr>
              <a:t> functions in both position and </a:t>
            </a:r>
            <a:r>
              <a:rPr lang="en-US" altLang="ja-JP" sz="1800" dirty="0" smtClean="0">
                <a:solidFill>
                  <a:schemeClr val="tx1"/>
                </a:solidFill>
              </a:rPr>
              <a:t>velocity</a:t>
            </a:r>
          </a:p>
        </p:txBody>
      </p:sp>
      <p:sp>
        <p:nvSpPr>
          <p:cNvPr id="37" name="テキスト プレースホルダー 3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en-US" altLang="ja-JP" dirty="0" smtClean="0"/>
              <a:t>State Space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コンテンツ プレースホルダー 3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altLang="ja-JP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altLang="ja-JP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endParaRPr lang="en-US" altLang="ja-JP" dirty="0" smtClean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38" name="コンテンツ プレースホルダー 3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グループ化 63"/>
          <p:cNvGrpSpPr/>
          <p:nvPr/>
        </p:nvGrpSpPr>
        <p:grpSpPr>
          <a:xfrm>
            <a:off x="1162050" y="4999582"/>
            <a:ext cx="6102749" cy="1062818"/>
            <a:chOff x="1162050" y="4999582"/>
            <a:chExt cx="6102749" cy="1062818"/>
          </a:xfrm>
        </p:grpSpPr>
        <p:sp>
          <p:nvSpPr>
            <p:cNvPr id="58" name="正方形/長方形 57"/>
            <p:cNvSpPr/>
            <p:nvPr/>
          </p:nvSpPr>
          <p:spPr>
            <a:xfrm>
              <a:off x="1162050" y="5756782"/>
              <a:ext cx="2668350" cy="3056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rtlCol="0" anchor="ctr">
              <a:spAutoFit/>
            </a:bodyPr>
            <a:lstStyle/>
            <a:p>
              <a:pPr algn="ctr"/>
              <a:endParaRPr kumimoji="1" lang="ja-JP" altLang="en-US" sz="1400" dirty="0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6496050" y="4999582"/>
              <a:ext cx="768749" cy="6956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rtlCol="0" anchor="ctr">
              <a:spAutoFit/>
            </a:bodyPr>
            <a:lstStyle/>
            <a:p>
              <a:pPr algn="ctr"/>
              <a:endParaRPr kumimoji="1" lang="ja-JP" alt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4962965" y="5044537"/>
                <a:ext cx="3638882" cy="5890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̈"/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𝑖𝑛𝑡𝑒𝑟𝑝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</m:d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acc>
                              <m:accPr>
                                <m:chr m:val="̇"/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num>
                          <m:den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sz="24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pos m:val="top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brk m:alnAt="1"/>
                          </m:r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groupChr>
                  </m:oMath>
                </a14:m>
                <a:r>
                  <a:rPr kumimoji="1" lang="en-US" altLang="ja-JP" sz="2400" dirty="0" smtClean="0"/>
                  <a:t> 0</a:t>
                </a:r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965" y="5044537"/>
                <a:ext cx="3638882" cy="589007"/>
              </a:xfrm>
              <a:prstGeom prst="rect">
                <a:avLst/>
              </a:prstGeom>
              <a:blipFill rotWithShape="0">
                <a:blip r:embed="rId3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円/楕円 41"/>
          <p:cNvSpPr/>
          <p:nvPr/>
        </p:nvSpPr>
        <p:spPr>
          <a:xfrm>
            <a:off x="5559272" y="2979645"/>
            <a:ext cx="2049780" cy="1414803"/>
          </a:xfrm>
          <a:prstGeom prst="ellipse">
            <a:avLst/>
          </a:prstGeom>
        </p:spPr>
        <p:txBody>
          <a:bodyPr rtlCol="0" anchor="ctr">
            <a:spAutoFit/>
          </a:bodyPr>
          <a:lstStyle/>
          <a:p>
            <a:pPr marL="342900" indent="-342900" algn="ctr">
              <a:buFontTx/>
              <a:buChar char="-"/>
            </a:pPr>
            <a:endParaRPr kumimoji="1" lang="ja-JP" altLang="en-US" sz="2000" dirty="0"/>
          </a:p>
        </p:txBody>
      </p:sp>
      <p:grpSp>
        <p:nvGrpSpPr>
          <p:cNvPr id="62" name="グループ化 61"/>
          <p:cNvGrpSpPr/>
          <p:nvPr/>
        </p:nvGrpSpPr>
        <p:grpSpPr>
          <a:xfrm>
            <a:off x="5998305" y="3161306"/>
            <a:ext cx="1161704" cy="1233142"/>
            <a:chOff x="5998305" y="3161306"/>
            <a:chExt cx="1161704" cy="1233142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5998305" y="3198235"/>
              <a:ext cx="1134332" cy="1196213"/>
              <a:chOff x="5522263" y="2391064"/>
              <a:chExt cx="1735834" cy="1830529"/>
            </a:xfrm>
          </p:grpSpPr>
          <p:sp>
            <p:nvSpPr>
              <p:cNvPr id="49" name="円/楕円 48"/>
              <p:cNvSpPr/>
              <p:nvPr/>
            </p:nvSpPr>
            <p:spPr>
              <a:xfrm>
                <a:off x="5522263" y="3681267"/>
                <a:ext cx="559974" cy="540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6698122" y="2391064"/>
                <a:ext cx="559975" cy="540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1" name="曲線コネクタ 50"/>
              <p:cNvCxnSpPr>
                <a:stCxn id="49" idx="7"/>
                <a:endCxn id="50" idx="4"/>
              </p:cNvCxnSpPr>
              <p:nvPr/>
            </p:nvCxnSpPr>
            <p:spPr>
              <a:xfrm rot="5400000" flipH="1" flipV="1">
                <a:off x="6074667" y="2856955"/>
                <a:ext cx="829006" cy="977879"/>
              </a:xfrm>
              <a:prstGeom prst="curvedConnector3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テキスト ボックス 46"/>
                <p:cNvSpPr txBox="1"/>
                <p:nvPr/>
              </p:nvSpPr>
              <p:spPr>
                <a:xfrm>
                  <a:off x="6073998" y="4029176"/>
                  <a:ext cx="21454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47" name="テキスト ボックス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3998" y="4029176"/>
                  <a:ext cx="214546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111" r="-8333" b="-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正方形/長方形 47"/>
                <p:cNvSpPr/>
                <p:nvPr/>
              </p:nvSpPr>
              <p:spPr>
                <a:xfrm>
                  <a:off x="6782406" y="3161306"/>
                  <a:ext cx="3776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kumimoji="1" lang="en-US" altLang="ja-JP" dirty="0" smtClean="0"/>
                    <a:t>’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8" name="正方形/長方形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2406" y="3161306"/>
                  <a:ext cx="37760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8333" r="-9677" b="-2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グループ化 62"/>
          <p:cNvGrpSpPr/>
          <p:nvPr/>
        </p:nvGrpSpPr>
        <p:grpSpPr>
          <a:xfrm>
            <a:off x="5559272" y="2979645"/>
            <a:ext cx="2240280" cy="1599808"/>
            <a:chOff x="5559272" y="3022293"/>
            <a:chExt cx="2240280" cy="1599808"/>
          </a:xfrm>
        </p:grpSpPr>
        <p:sp>
          <p:nvSpPr>
            <p:cNvPr id="40" name="円/楕円 39"/>
            <p:cNvSpPr/>
            <p:nvPr/>
          </p:nvSpPr>
          <p:spPr>
            <a:xfrm>
              <a:off x="5559272" y="3022293"/>
              <a:ext cx="2240280" cy="1599808"/>
            </a:xfrm>
            <a:prstGeom prst="ellipse">
              <a:avLst/>
            </a:prstGeom>
            <a:solidFill>
              <a:srgbClr val="663300">
                <a:alpha val="50000"/>
              </a:srgbClr>
            </a:solidFill>
            <a:ln w="25400">
              <a:solidFill>
                <a:schemeClr val="tx2"/>
              </a:solidFill>
              <a:prstDash val="sysDot"/>
            </a:ln>
          </p:spPr>
          <p:txBody>
            <a:bodyPr rtlCol="0" anchor="ctr">
              <a:spAutoFit/>
            </a:bodyPr>
            <a:lstStyle/>
            <a:p>
              <a:pPr marL="342900" indent="-342900" algn="ctr">
                <a:buFontTx/>
                <a:buChar char="-"/>
              </a:pPr>
              <a:endParaRPr kumimoji="1" lang="ja-JP" altLang="en-US" sz="2000" dirty="0"/>
            </a:p>
          </p:txBody>
        </p:sp>
        <p:cxnSp>
          <p:nvCxnSpPr>
            <p:cNvPr id="43" name="直線矢印コネクタ 42"/>
            <p:cNvCxnSpPr>
              <a:endCxn id="50" idx="3"/>
            </p:cNvCxnSpPr>
            <p:nvPr/>
          </p:nvCxnSpPr>
          <p:spPr>
            <a:xfrm flipV="1">
              <a:off x="6173066" y="3499618"/>
              <a:ext cx="647229" cy="71828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flipV="1">
              <a:off x="6162087" y="3551327"/>
              <a:ext cx="1564189" cy="67245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6297154" y="3533531"/>
                  <a:ext cx="22775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45" name="テキスト ボックス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7154" y="3533531"/>
                  <a:ext cx="227755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4324" r="-21622" b="-1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7041625" y="3888305"/>
                  <a:ext cx="55605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46" name="テキスト ボックス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1625" y="3888305"/>
                  <a:ext cx="556050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890" r="-7692" b="-3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テキスト ボックス 58"/>
          <p:cNvSpPr txBox="1"/>
          <p:nvPr/>
        </p:nvSpPr>
        <p:spPr>
          <a:xfrm>
            <a:off x="7799552" y="5738001"/>
            <a:ext cx="1142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Informal alert!</a:t>
            </a:r>
            <a:endParaRPr kumimoji="1" lang="ja-JP" alt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23888" y="3551327"/>
            <a:ext cx="3862662" cy="128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en-US" altLang="ja-JP" dirty="0"/>
              <a:t>Interpolated trajectories stay within a neighborhood of their start and goal </a:t>
            </a:r>
            <a:r>
              <a:rPr lang="en-US" altLang="ja-JP" dirty="0" smtClean="0"/>
              <a:t>positions</a:t>
            </a:r>
            <a:endParaRPr lang="en-US" altLang="ja-JP" dirty="0"/>
          </a:p>
        </p:txBody>
      </p:sp>
      <p:sp>
        <p:nvSpPr>
          <p:cNvPr id="61" name="正方形/長方形 60"/>
          <p:cNvSpPr/>
          <p:nvPr/>
        </p:nvSpPr>
        <p:spPr>
          <a:xfrm>
            <a:off x="622559" y="4833375"/>
            <a:ext cx="3773876" cy="128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US" altLang="ja-JP" dirty="0"/>
              <a:t>Acceleration of interpolated trajectories converges to the discrete velocity derivative</a:t>
            </a:r>
          </a:p>
        </p:txBody>
      </p:sp>
      <p:sp>
        <p:nvSpPr>
          <p:cNvPr id="28" name="正方形/長方形 27"/>
          <p:cNvSpPr/>
          <p:nvPr/>
        </p:nvSpPr>
        <p:spPr>
          <a:xfrm rot="20078122">
            <a:off x="-118796" y="3494551"/>
            <a:ext cx="937089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Interpolation: Smooth &amp; Local</a:t>
            </a:r>
            <a:endParaRPr lang="ja-JP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61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9" grpId="0"/>
      <p:bldP spid="60" grpId="0"/>
      <p:bldP spid="61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Theorem &amp; Proof Sketch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47" y="1825625"/>
            <a:ext cx="3232297" cy="298211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22047" y="4978400"/>
            <a:ext cx="323229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Proof outline:</a:t>
            </a:r>
          </a:p>
          <a:p>
            <a:pPr marL="342900" indent="-342900">
              <a:buFontTx/>
              <a:buChar char="-"/>
            </a:pPr>
            <a:r>
              <a:rPr kumimoji="1" lang="en-US" altLang="ja-JP" sz="1200" dirty="0" smtClean="0"/>
              <a:t>Bound controls from Eq. of Motion</a:t>
            </a:r>
          </a:p>
          <a:p>
            <a:pPr marL="342900" indent="-342900">
              <a:buFontTx/>
              <a:buChar char="-"/>
            </a:pPr>
            <a:r>
              <a:rPr kumimoji="1" lang="en-US" altLang="ja-JP" sz="1200" dirty="0" smtClean="0"/>
              <a:t>Decompose into distance and acceleration terms (</a:t>
            </a:r>
            <a:r>
              <a:rPr kumimoji="1" lang="en-US" altLang="ja-JP" sz="1200" dirty="0" err="1" smtClean="0"/>
              <a:t>Lipschitz</a:t>
            </a:r>
            <a:r>
              <a:rPr kumimoji="1" lang="en-US" altLang="ja-JP" sz="1200" dirty="0" smtClean="0"/>
              <a:t>, Assumptions 5 &amp; 6)</a:t>
            </a:r>
          </a:p>
          <a:p>
            <a:pPr marL="342900" indent="-342900">
              <a:buFontTx/>
              <a:buChar char="-"/>
            </a:pPr>
            <a:r>
              <a:rPr kumimoji="1" lang="en-US" altLang="ja-JP" sz="1200" dirty="0" smtClean="0"/>
              <a:t>Build an attraction sequence</a:t>
            </a:r>
          </a:p>
          <a:p>
            <a:pPr marL="342900" indent="-342900">
              <a:buFontTx/>
              <a:buChar char="-"/>
            </a:pPr>
            <a:r>
              <a:rPr kumimoji="1" lang="en-US" altLang="ja-JP" sz="1200" dirty="0" smtClean="0"/>
              <a:t>Conclude as in [</a:t>
            </a:r>
            <a:r>
              <a:rPr kumimoji="1" lang="en-US" altLang="ja-JP" sz="1200" dirty="0" err="1" smtClean="0"/>
              <a:t>LaValle</a:t>
            </a:r>
            <a:r>
              <a:rPr kumimoji="1" lang="en-US" altLang="ja-JP" sz="1200" dirty="0" smtClean="0"/>
              <a:t> et al. (2001)]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53291" y="1655040"/>
                <a:ext cx="4748646" cy="493885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altLang="ja-JP" dirty="0" smtClean="0">
                    <a:solidFill>
                      <a:schemeClr val="tx1"/>
                    </a:solidFill>
                  </a:rPr>
                  <a:t>The motion planning problem is to find a smooth trajectory connecting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𝑔𝑜𝑎𝑙</m:t>
                        </m:r>
                      </m:sub>
                    </m:sSub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.</a:t>
                </a:r>
                <a:endParaRPr kumimoji="1" lang="en-US" altLang="ja-JP" dirty="0" smtClean="0">
                  <a:solidFill>
                    <a:schemeClr val="tx1"/>
                  </a:solidFill>
                </a:endParaRPr>
              </a:p>
              <a:p>
                <a:pPr algn="just"/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Consider a kinodynamic system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 satisfying our Assumptions 1-3, and a randomized motion planner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 with state-based steering satisfying our Assumptions 4-6.</a:t>
                </a:r>
              </a:p>
              <a:p>
                <a:pPr algn="just"/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If there is a solution to the motion planning problem with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-clearance in control space, then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 will, with probability one, find such a solution after a finite number of iterations.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altLang="ja-JP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altLang="ja-JP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b="1" dirty="0" smtClean="0">
                    <a:solidFill>
                      <a:schemeClr val="tx1"/>
                    </a:solidFill>
                  </a:rPr>
                  <a:t>is thus probabilistically complete.</a:t>
                </a:r>
                <a:endParaRPr kumimoji="1" lang="en-US" altLang="ja-JP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291" y="1655040"/>
                <a:ext cx="4748646" cy="4938857"/>
              </a:xfrm>
              <a:blipFill rotWithShape="0">
                <a:blip r:embed="rId3"/>
                <a:stretch>
                  <a:fillRect l="-770" r="-6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5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On a concluding note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1" y="1680151"/>
            <a:ext cx="8088629" cy="2704811"/>
          </a:xfrm>
        </p:spPr>
        <p:txBody>
          <a:bodyPr>
            <a:normAutofit/>
          </a:bodyPr>
          <a:lstStyle/>
          <a:p>
            <a:r>
              <a:rPr lang="en-US" altLang="ja-JP" sz="1800" dirty="0" smtClean="0">
                <a:solidFill>
                  <a:schemeClr val="tx1"/>
                </a:solidFill>
              </a:rPr>
              <a:t>We proved probabilistic completeness for </a:t>
            </a:r>
            <a:r>
              <a:rPr lang="en-US" altLang="ja-JP" sz="1800" i="1" dirty="0" smtClean="0">
                <a:solidFill>
                  <a:schemeClr val="tx1"/>
                </a:solidFill>
              </a:rPr>
              <a:t>all planners</a:t>
            </a:r>
            <a:r>
              <a:rPr lang="en-US" altLang="ja-JP" sz="1800" dirty="0" smtClean="0">
                <a:solidFill>
                  <a:schemeClr val="tx1"/>
                </a:solidFill>
              </a:rPr>
              <a:t> using:</a:t>
            </a:r>
          </a:p>
          <a:p>
            <a:pPr marL="971550" lvl="1" indent="-285750">
              <a:lnSpc>
                <a:spcPct val="100000"/>
              </a:lnSpc>
            </a:pPr>
            <a:r>
              <a:rPr kumimoji="1" lang="en-US" altLang="ja-JP" sz="1800" dirty="0" smtClean="0">
                <a:solidFill>
                  <a:schemeClr val="tx1"/>
                </a:solidFill>
              </a:rPr>
              <a:t>State-based </a:t>
            </a:r>
            <a:r>
              <a:rPr lang="en-US" altLang="ja-JP" sz="1800" dirty="0">
                <a:solidFill>
                  <a:schemeClr val="tx1"/>
                </a:solidFill>
              </a:rPr>
              <a:t>s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teering (trajectory interpolation + inverse dynamics)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altLang="ja-JP" sz="1800" dirty="0" smtClean="0">
                <a:solidFill>
                  <a:schemeClr val="tx1"/>
                </a:solidFill>
              </a:rPr>
              <a:t>Compact control </a:t>
            </a: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r>
              <a:rPr lang="en-US" altLang="ja-JP" sz="1800" dirty="0" smtClean="0">
                <a:solidFill>
                  <a:schemeClr val="tx1"/>
                </a:solidFill>
              </a:rPr>
              <a:t>onstraints</a:t>
            </a:r>
            <a:endParaRPr kumimoji="1" lang="en-US" altLang="ja-JP" sz="1800" dirty="0" smtClean="0">
              <a:solidFill>
                <a:schemeClr val="tx1"/>
              </a:solidFill>
            </a:endParaRPr>
          </a:p>
          <a:p>
            <a:pPr marL="971550" lvl="1" indent="-285750">
              <a:lnSpc>
                <a:spcPct val="100000"/>
              </a:lnSpc>
            </a:pPr>
            <a:r>
              <a:rPr lang="en-US" altLang="ja-JP" sz="1800" dirty="0" smtClean="0">
                <a:solidFill>
                  <a:schemeClr val="tx1"/>
                </a:solidFill>
              </a:rPr>
              <a:t>System assumptions: </a:t>
            </a:r>
            <a:r>
              <a:rPr lang="en-US" altLang="ja-JP" sz="1800" dirty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“you can do Inverse Dynamics”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altLang="ja-JP" sz="1800" dirty="0" smtClean="0">
                <a:solidFill>
                  <a:schemeClr val="tx1"/>
                </a:solidFill>
              </a:rPr>
              <a:t>Interpolation assumptions: </a:t>
            </a:r>
            <a:r>
              <a:rPr lang="en-US" altLang="ja-JP" sz="1800" dirty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“be smooth &amp; local”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99" y="4488869"/>
            <a:ext cx="1186497" cy="212751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54" y="4409153"/>
            <a:ext cx="1462148" cy="235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202140" y="3107055"/>
            <a:ext cx="6768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Thank you for your attention.</a:t>
            </a:r>
            <a:endParaRPr kumimoji="1" lang="ja-JP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6165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Extra Slides Section</a:t>
            </a:r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Venture there at your own risk!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70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576468"/>
            <a:ext cx="4433947" cy="3189965"/>
          </a:xfrm>
          <a:prstGeom prst="rect">
            <a:avLst/>
          </a:prstGeom>
        </p:spPr>
      </p:pic>
      <p:sp>
        <p:nvSpPr>
          <p:cNvPr id="5" name="禁止 4"/>
          <p:cNvSpPr/>
          <p:nvPr/>
        </p:nvSpPr>
        <p:spPr>
          <a:xfrm>
            <a:off x="2888672" y="2192487"/>
            <a:ext cx="2961410" cy="2763983"/>
          </a:xfrm>
          <a:prstGeom prst="noSmoking">
            <a:avLst/>
          </a:prstGeom>
          <a:solidFill>
            <a:srgbClr val="FF0000"/>
          </a:solidFill>
        </p:spPr>
        <p:txBody>
          <a:bodyPr rtlCol="0" anchor="ctr">
            <a:spAutoFit/>
          </a:bodyPr>
          <a:lstStyle/>
          <a:p>
            <a:pPr marL="342900" indent="-342900" algn="ctr">
              <a:buFontTx/>
              <a:buChar char="-"/>
            </a:pPr>
            <a:endParaRPr kumimoji="1" lang="ja-JP" alt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804357" y="5114464"/>
            <a:ext cx="57223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Acceleration-abusive</a:t>
            </a:r>
          </a:p>
          <a:p>
            <a:pPr algn="ctr"/>
            <a:r>
              <a:rPr lang="en-US" altLang="ja-JP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Interpolation</a:t>
            </a:r>
            <a:endParaRPr lang="ja-JP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 to the VIP-RRT Benchmark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34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Motivation: VIP-RRT Benchmark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41" y="1601215"/>
            <a:ext cx="2305141" cy="18371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44" y="3871775"/>
            <a:ext cx="3807607" cy="273935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2" y="3871775"/>
            <a:ext cx="3706699" cy="273935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91" y="1570042"/>
            <a:ext cx="1104750" cy="198093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53326" y="1817046"/>
            <a:ext cx="4669660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dirty="0"/>
              <a:t>“</a:t>
            </a:r>
            <a:r>
              <a:rPr lang="en-US" altLang="ja-JP" i="1" dirty="0"/>
              <a:t>Kinodynamic Motion Planners based on Velocity Interval Propagation</a:t>
            </a:r>
            <a:r>
              <a:rPr lang="en-US" altLang="ja-JP" dirty="0"/>
              <a:t>” (RSS 2013</a:t>
            </a:r>
            <a:r>
              <a:rPr lang="en-US" altLang="ja-JP" dirty="0" smtClean="0"/>
              <a:t>)</a:t>
            </a:r>
          </a:p>
          <a:p>
            <a:pPr>
              <a:lnSpc>
                <a:spcPct val="110000"/>
              </a:lnSpc>
            </a:pPr>
            <a:endParaRPr lang="en-US" altLang="ja-JP" sz="8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Benchmark </a:t>
            </a:r>
            <a:r>
              <a:rPr kumimoji="1" lang="en-US" altLang="ja-JP" dirty="0"/>
              <a:t>of </a:t>
            </a:r>
            <a:r>
              <a:rPr kumimoji="1" lang="en-US" altLang="ja-JP" dirty="0" smtClean="0"/>
              <a:t>Kinodynamic Planners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dirty="0" smtClean="0"/>
              <a:t>Observations: completeness?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Literature: did not help…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82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Assumptions you can check?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half" idx="1"/>
              </p:nvPr>
            </p:nvSpPr>
            <p:spPr/>
            <p:txBody>
              <a:bodyPr numCol="1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000" b="1" dirty="0">
                    <a:solidFill>
                      <a:schemeClr val="tx1"/>
                    </a:solidFill>
                  </a:rPr>
                  <a:t>Kinodynamic planning</a:t>
                </a:r>
                <a:r>
                  <a:rPr lang="en-US" altLang="ja-JP" sz="2000" b="1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ja-JP" sz="8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2000" i="1" dirty="0">
                    <a:solidFill>
                      <a:schemeClr val="tx1"/>
                    </a:solidFill>
                  </a:rPr>
                  <a:t>Hsu et al. (1997</a:t>
                </a:r>
                <a:r>
                  <a:rPr lang="en-US" altLang="ja-JP" sz="2000" i="1" dirty="0" smtClean="0">
                    <a:solidFill>
                      <a:schemeClr val="tx1"/>
                    </a:solidFill>
                  </a:rPr>
                  <a:t>) </a:t>
                </a:r>
                <a:br>
                  <a:rPr lang="en-US" altLang="ja-JP" sz="2000" i="1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ja-JP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1800" dirty="0">
                    <a:solidFill>
                      <a:schemeClr val="tx1"/>
                    </a:solidFill>
                  </a:rPr>
                  <a:t>-expansiveness with </a:t>
                </a:r>
                <a:r>
                  <a:rPr lang="en-US" altLang="ja-JP" sz="1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altLang="ja-JP" sz="1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ja-JP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ja-JP" sz="1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sz="18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altLang="ja-JP" sz="8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2000" i="1" dirty="0">
                    <a:solidFill>
                      <a:schemeClr val="tx1"/>
                    </a:solidFill>
                  </a:rPr>
                  <a:t>LaValle et al. (2001</a:t>
                </a:r>
                <a:r>
                  <a:rPr lang="en-US" altLang="ja-JP" sz="2000" i="1" dirty="0" smtClean="0">
                    <a:solidFill>
                      <a:schemeClr val="tx1"/>
                    </a:solidFill>
                  </a:rPr>
                  <a:t>)</a:t>
                </a:r>
                <a:br>
                  <a:rPr lang="en-US" altLang="ja-JP" sz="2000" i="1" dirty="0" smtClean="0">
                    <a:solidFill>
                      <a:schemeClr val="tx1"/>
                    </a:solidFill>
                  </a:rPr>
                </a:br>
                <a:r>
                  <a:rPr lang="en-US" altLang="ja-JP" sz="1800" dirty="0" smtClean="0">
                    <a:solidFill>
                      <a:schemeClr val="tx1"/>
                    </a:solidFill>
                  </a:rPr>
                  <a:t>existence of an </a:t>
                </a:r>
                <a:r>
                  <a:rPr lang="en-US" altLang="ja-JP" sz="1800" dirty="0">
                    <a:solidFill>
                      <a:schemeClr val="tx1"/>
                    </a:solidFill>
                  </a:rPr>
                  <a:t>attraction </a:t>
                </a:r>
                <a:r>
                  <a:rPr lang="en-US" altLang="ja-JP" sz="1800" dirty="0" smtClean="0">
                    <a:solidFill>
                      <a:schemeClr val="tx1"/>
                    </a:solidFill>
                  </a:rPr>
                  <a:t>sequence</a:t>
                </a: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altLang="ja-JP" sz="8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2000" i="1" dirty="0" err="1">
                    <a:solidFill>
                      <a:schemeClr val="tx1"/>
                    </a:solidFill>
                  </a:rPr>
                  <a:t>Karaman</a:t>
                </a:r>
                <a:r>
                  <a:rPr lang="en-US" altLang="ja-JP" sz="2000" i="1" dirty="0">
                    <a:solidFill>
                      <a:schemeClr val="tx1"/>
                    </a:solidFill>
                  </a:rPr>
                  <a:t> et al. (2011, 2013</a:t>
                </a:r>
                <a:r>
                  <a:rPr lang="en-US" altLang="ja-JP" sz="2000" i="1" dirty="0" smtClean="0">
                    <a:solidFill>
                      <a:schemeClr val="tx1"/>
                    </a:solidFill>
                  </a:rPr>
                  <a:t>) </a:t>
                </a:r>
                <a:br>
                  <a:rPr lang="en-US" altLang="ja-JP" sz="2000" i="1" dirty="0" smtClean="0">
                    <a:solidFill>
                      <a:schemeClr val="tx1"/>
                    </a:solidFill>
                  </a:rPr>
                </a:br>
                <a:r>
                  <a:rPr lang="en-US" altLang="ja-JP" sz="1800" dirty="0" smtClean="0">
                    <a:solidFill>
                      <a:schemeClr val="tx1"/>
                    </a:solidFill>
                  </a:rPr>
                  <a:t>optimal </a:t>
                </a:r>
                <a:r>
                  <a:rPr lang="en-US" altLang="ja-JP" sz="1800" dirty="0">
                    <a:solidFill>
                      <a:schemeClr val="tx1"/>
                    </a:solidFill>
                  </a:rPr>
                  <a:t>local planner </a:t>
                </a:r>
                <a:r>
                  <a:rPr lang="en-US" altLang="ja-JP" sz="1800" baseline="30000" dirty="0">
                    <a:solidFill>
                      <a:schemeClr val="tx1"/>
                    </a:solidFill>
                  </a:rPr>
                  <a:t>(2011) </a:t>
                </a:r>
                <a:r>
                  <a:rPr lang="en-US" altLang="ja-JP" sz="1800" dirty="0">
                    <a:solidFill>
                      <a:schemeClr val="tx1"/>
                    </a:solidFill>
                  </a:rPr>
                  <a:t>or computability of “w-weighted boxes” </a:t>
                </a:r>
                <a:r>
                  <a:rPr lang="en-US" altLang="ja-JP" sz="1800" baseline="30000" dirty="0">
                    <a:solidFill>
                      <a:schemeClr val="tx1"/>
                    </a:solidFill>
                  </a:rPr>
                  <a:t>(2013)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567" t="-5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コンテンツ プレースホルダー 1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99" y="1825625"/>
            <a:ext cx="3681901" cy="435133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670464" y="2940627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7030A0"/>
                </a:solidFill>
              </a:rPr>
              <a:t>Check?</a:t>
            </a:r>
            <a:endParaRPr kumimoji="1" lang="ja-JP" alt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71750" y="4055629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7030A0"/>
                </a:solidFill>
              </a:rPr>
              <a:t>Half-way</a:t>
            </a:r>
            <a:endParaRPr kumimoji="1" lang="ja-JP" alt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97137" y="5477223"/>
            <a:ext cx="932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7030A0"/>
                </a:solidFill>
              </a:rPr>
              <a:t>Strong</a:t>
            </a:r>
            <a:endParaRPr kumimoji="1" lang="ja-JP" altLang="en-US" sz="2000" dirty="0" smtClean="0">
              <a:solidFill>
                <a:srgbClr val="7030A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93" y="2314001"/>
            <a:ext cx="3944941" cy="36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Theorem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91" y="1709944"/>
            <a:ext cx="2305141" cy="18371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41" y="1678771"/>
            <a:ext cx="1104750" cy="19809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86" y="4094813"/>
            <a:ext cx="2267637" cy="191173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10" y="3830712"/>
            <a:ext cx="1574222" cy="2536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コンテンツ プレースホルダー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50103" y="1665596"/>
                <a:ext cx="4779096" cy="48910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ct val="300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kumimoji="1" lang="ja-JP" sz="16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50000"/>
                  </a:lnSpc>
                  <a:spcBef>
                    <a:spcPct val="3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kumimoji="1" lang="ja-JP" sz="14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50000"/>
                  </a:lnSpc>
                  <a:spcBef>
                    <a:spcPct val="3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kumimoji="1" lang="ja-JP" sz="12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50000"/>
                  </a:lnSpc>
                  <a:spcBef>
                    <a:spcPct val="3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kumimoji="1" lang="ja-JP" sz="11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50000"/>
                  </a:lnSpc>
                  <a:spcBef>
                    <a:spcPct val="30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kumimoji="1" lang="ja-JP" sz="11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altLang="ja-JP" dirty="0" smtClean="0">
                    <a:solidFill>
                      <a:schemeClr val="tx1"/>
                    </a:solidFill>
                  </a:rPr>
                  <a:t>The motion planning problem is to find a smooth trajectory connecting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𝑔𝑜𝑎𝑙</m:t>
                        </m:r>
                      </m:sub>
                    </m:sSub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just"/>
                <a:r>
                  <a:rPr lang="en-US" altLang="ja-JP" dirty="0" smtClean="0">
                    <a:solidFill>
                      <a:schemeClr val="tx1"/>
                    </a:solidFill>
                  </a:rPr>
                  <a:t>Consider a </a:t>
                </a:r>
                <a:r>
                  <a:rPr lang="en-US" altLang="ja-JP" b="1" dirty="0" smtClean="0">
                    <a:solidFill>
                      <a:srgbClr val="C00000"/>
                    </a:solidFill>
                  </a:rPr>
                  <a:t>kinodynamic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 system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 satisfying our Assumptions 1-3, and a </a:t>
                </a:r>
                <a:r>
                  <a:rPr lang="en-US" altLang="ja-JP" b="1" dirty="0" smtClean="0">
                    <a:solidFill>
                      <a:srgbClr val="7030A0"/>
                    </a:solidFill>
                  </a:rPr>
                  <a:t>randomized motion planner</a:t>
                </a:r>
                <a:r>
                  <a:rPr lang="en-US" altLang="ja-JP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 with </a:t>
                </a:r>
                <a:r>
                  <a:rPr lang="en-US" altLang="ja-JP" b="1" dirty="0" smtClean="0">
                    <a:solidFill>
                      <a:srgbClr val="0070C0"/>
                    </a:solidFill>
                  </a:rPr>
                  <a:t>state-based steering 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satisfying our Assumptions 4-6.</a:t>
                </a:r>
              </a:p>
              <a:p>
                <a:pPr algn="just"/>
                <a:r>
                  <a:rPr lang="en-US" altLang="ja-JP" dirty="0" smtClean="0">
                    <a:solidFill>
                      <a:schemeClr val="tx1"/>
                    </a:solidFill>
                  </a:rPr>
                  <a:t>If there is a solution to the motion planning problem with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-clearance in control space, then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 will, with probability one, find such a solution after a finite number of iterations.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altLang="ja-JP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altLang="ja-JP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b="1" dirty="0" smtClean="0">
                    <a:solidFill>
                      <a:schemeClr val="tx1"/>
                    </a:solidFill>
                  </a:rPr>
                  <a:t>is thus </a:t>
                </a:r>
                <a:r>
                  <a:rPr lang="en-US" altLang="ja-JP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probabilistically complete</a:t>
                </a:r>
                <a:r>
                  <a:rPr lang="en-US" altLang="ja-JP" b="1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3" name="コンテンツ プレースホルダー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103" y="1665596"/>
                <a:ext cx="4779096" cy="4891068"/>
              </a:xfrm>
              <a:prstGeom prst="rect">
                <a:avLst/>
              </a:prstGeom>
              <a:blipFill rotWithShape="0">
                <a:blip r:embed="rId6"/>
                <a:stretch>
                  <a:fillRect l="-638" r="-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0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Completeness</a:t>
            </a:r>
            <a:endParaRPr kumimoji="1" lang="ja-JP" altLang="en-US" dirty="0"/>
          </a:p>
        </p:txBody>
      </p:sp>
      <p:sp>
        <p:nvSpPr>
          <p:cNvPr id="15" name="コンテンツ プレースホルダー 14"/>
          <p:cNvSpPr>
            <a:spLocks noGrp="1"/>
          </p:cNvSpPr>
          <p:nvPr>
            <p:ph sz="half" idx="1"/>
          </p:nvPr>
        </p:nvSpPr>
        <p:spPr>
          <a:xfrm>
            <a:off x="388305" y="5291559"/>
            <a:ext cx="8195940" cy="96330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kumimoji="1" lang="en-US" altLang="ja-JP" sz="1800" b="1" dirty="0" smtClean="0">
                <a:solidFill>
                  <a:schemeClr val="accent1">
                    <a:lumMod val="50000"/>
                  </a:schemeClr>
                </a:solidFill>
              </a:rPr>
              <a:t>Completeness</a:t>
            </a:r>
            <a:r>
              <a:rPr lang="en-US" altLang="ja-JP" sz="18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 if there are solutions, return one, otherwise fail</a:t>
            </a:r>
          </a:p>
          <a:p>
            <a:pPr marL="0" indent="0">
              <a:buNone/>
            </a:pPr>
            <a:r>
              <a:rPr lang="en-US" altLang="ja-JP" sz="1800" b="1" dirty="0">
                <a:solidFill>
                  <a:schemeClr val="accent6">
                    <a:lumMod val="50000"/>
                  </a:schemeClr>
                </a:solidFill>
              </a:rPr>
              <a:t>Probabilistic </a:t>
            </a:r>
            <a:r>
              <a:rPr lang="en-US" altLang="ja-JP" sz="1800" b="1" dirty="0" smtClean="0">
                <a:solidFill>
                  <a:schemeClr val="accent6">
                    <a:lumMod val="50000"/>
                  </a:schemeClr>
                </a:solidFill>
              </a:rPr>
              <a:t>Completeness: </a:t>
            </a:r>
            <a:r>
              <a:rPr lang="en-US" altLang="ja-JP" sz="1800" dirty="0" smtClean="0">
                <a:solidFill>
                  <a:schemeClr val="tx1"/>
                </a:solidFill>
              </a:rPr>
              <a:t>if </a:t>
            </a:r>
            <a:r>
              <a:rPr lang="en-US" altLang="ja-JP" sz="1800" dirty="0">
                <a:solidFill>
                  <a:schemeClr val="tx1"/>
                </a:solidFill>
              </a:rPr>
              <a:t>there are solutions, </a:t>
            </a:r>
            <a:r>
              <a:rPr lang="en-US" altLang="ja-JP" sz="1800" dirty="0" smtClean="0">
                <a:solidFill>
                  <a:schemeClr val="tx1"/>
                </a:solidFill>
              </a:rPr>
              <a:t>find one with probability one as the number of iterations goes to infinity</a:t>
            </a:r>
          </a:p>
        </p:txBody>
      </p:sp>
      <p:pic>
        <p:nvPicPr>
          <p:cNvPr id="18" name="コンテンツ プレースホルダー 1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87" y="1478011"/>
            <a:ext cx="5668576" cy="3740619"/>
          </a:xfrm>
        </p:spPr>
      </p:pic>
      <p:cxnSp>
        <p:nvCxnSpPr>
          <p:cNvPr id="20" name="曲線コネクタ 19"/>
          <p:cNvCxnSpPr/>
          <p:nvPr/>
        </p:nvCxnSpPr>
        <p:spPr>
          <a:xfrm rot="10800000">
            <a:off x="3904343" y="3709422"/>
            <a:ext cx="2148840" cy="601980"/>
          </a:xfrm>
          <a:prstGeom prst="curvedConnector3">
            <a:avLst/>
          </a:prstGeom>
          <a:ln w="635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5210997" y="3388073"/>
            <a:ext cx="49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ja-JP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61658" y="6327795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Why proving completeness?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158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ea typeface="+mn-ea"/>
                <a:cs typeface="Meiryo UI" panose="020B0604030504040204" pitchFamily="50" charset="-128"/>
              </a:rPr>
              <a:t>Kinodynamic Constraints</a:t>
            </a:r>
            <a:endParaRPr kumimoji="1" lang="ja-JP" dirty="0">
              <a:ea typeface="+mn-ea"/>
              <a:cs typeface="Meiryo UI" panose="020B0604030504040204" pitchFamily="50" charset="-128"/>
            </a:endParaRPr>
          </a:p>
        </p:txBody>
      </p:sp>
      <p:graphicFrame>
        <p:nvGraphicFramePr>
          <p:cNvPr id="10" name="コンテンツ プレースホルダー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9318291"/>
              </p:ext>
            </p:extLst>
          </p:nvPr>
        </p:nvGraphicFramePr>
        <p:xfrm>
          <a:off x="457200" y="1917130"/>
          <a:ext cx="3921900" cy="439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876802" y="2136831"/>
                <a:ext cx="4121726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/>
                  <a:t>Geometric:</a:t>
                </a:r>
              </a:p>
              <a:p>
                <a:pPr marL="285750" indent="-285750">
                  <a:buFontTx/>
                  <a:buChar char="-"/>
                </a:pPr>
                <a:r>
                  <a:rPr kumimoji="1" lang="en-US" altLang="ja-JP" dirty="0" err="1" smtClean="0"/>
                  <a:t>Holonomic</a:t>
                </a:r>
                <a:r>
                  <a:rPr kumimoji="1" lang="en-US" altLang="ja-JP" dirty="0"/>
                  <a:t> </a:t>
                </a:r>
                <a:r>
                  <a:rPr kumimoji="1" lang="en-US" altLang="ja-JP" dirty="0" smtClean="0"/>
                  <a:t>equations (=)</a:t>
                </a:r>
              </a:p>
              <a:p>
                <a:pPr marL="285750" indent="-285750">
                  <a:buFontTx/>
                  <a:buChar char="-"/>
                </a:pPr>
                <a:r>
                  <a:rPr kumimoji="1" lang="en-US" altLang="ja-JP" dirty="0" smtClean="0"/>
                  <a:t>Self-collisions </a:t>
                </a:r>
                <a:r>
                  <a:rPr kumimoji="1" lang="en-US" altLang="ja-JP" dirty="0"/>
                  <a:t>(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1" lang="en-US" altLang="ja-JP" dirty="0"/>
                  <a:t>)</a:t>
                </a:r>
                <a:endParaRPr kumimoji="1" lang="en-US" altLang="ja-JP" dirty="0" smtClean="0"/>
              </a:p>
              <a:p>
                <a:pPr marL="285750" indent="-285750">
                  <a:buFontTx/>
                  <a:buChar char="-"/>
                </a:pPr>
                <a:r>
                  <a:rPr kumimoji="1" lang="en-US" altLang="ja-JP" dirty="0" smtClean="0"/>
                  <a:t>Obstacle avoidance </a:t>
                </a:r>
                <a:r>
                  <a:rPr kumimoji="1" lang="en-US" altLang="ja-JP" dirty="0"/>
                  <a:t>(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1" lang="en-US" altLang="ja-JP" dirty="0" smtClean="0"/>
                  <a:t>)</a:t>
                </a:r>
              </a:p>
              <a:p>
                <a:pPr marL="285750" indent="-285750">
                  <a:buFontTx/>
                  <a:buChar char="-"/>
                </a:pPr>
                <a:endParaRPr kumimoji="1" lang="en-US" altLang="ja-JP" dirty="0" smtClean="0"/>
              </a:p>
              <a:p>
                <a:r>
                  <a:rPr kumimoji="1" lang="en-US" altLang="ja-JP" b="1" dirty="0" smtClean="0"/>
                  <a:t>Non-</a:t>
                </a:r>
                <a:r>
                  <a:rPr kumimoji="1" lang="en-US" altLang="ja-JP" b="1" dirty="0" err="1" smtClean="0"/>
                  <a:t>holonomic</a:t>
                </a:r>
                <a:r>
                  <a:rPr kumimoji="1" lang="en-US" altLang="ja-JP" b="1" dirty="0" smtClean="0"/>
                  <a:t> equations:</a:t>
                </a:r>
              </a:p>
              <a:p>
                <a:pPr marL="285750" indent="-285750">
                  <a:buFontTx/>
                  <a:buChar char="-"/>
                </a:pPr>
                <a:r>
                  <a:rPr kumimoji="1" lang="en-US" altLang="ja-JP" dirty="0" smtClean="0"/>
                  <a:t>Rolling without slipping</a:t>
                </a:r>
              </a:p>
              <a:p>
                <a:pPr marL="285750" indent="-285750">
                  <a:buFontTx/>
                  <a:buChar char="-"/>
                </a:pPr>
                <a:r>
                  <a:rPr kumimoji="1" lang="en-US" altLang="ja-JP" dirty="0" smtClean="0"/>
                  <a:t>Conservation of angular momentum</a:t>
                </a:r>
              </a:p>
              <a:p>
                <a:endParaRPr kumimoji="1" lang="en-US" altLang="ja-JP" dirty="0" smtClean="0"/>
              </a:p>
              <a:p>
                <a:r>
                  <a:rPr kumimoji="1" lang="en-US" altLang="ja-JP" b="1" dirty="0" smtClean="0"/>
                  <a:t>Dynamic constraints:</a:t>
                </a:r>
              </a:p>
              <a:p>
                <a:pPr marL="285750" indent="-285750">
                  <a:buFontTx/>
                  <a:buChar char="-"/>
                </a:pPr>
                <a:r>
                  <a:rPr kumimoji="1" lang="en-US" altLang="ja-JP" dirty="0" smtClean="0"/>
                  <a:t>Equations of motion (=)</a:t>
                </a:r>
              </a:p>
              <a:p>
                <a:pPr marL="285750" indent="-285750">
                  <a:buFontTx/>
                  <a:buChar char="-"/>
                </a:pPr>
                <a:r>
                  <a:rPr kumimoji="1" lang="en-US" altLang="ja-JP" dirty="0" smtClean="0"/>
                  <a:t>Torque limits (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1" lang="en-US" altLang="ja-JP" dirty="0" smtClean="0"/>
                  <a:t>)</a:t>
                </a:r>
              </a:p>
              <a:p>
                <a:pPr marL="285750" indent="-285750">
                  <a:buFontTx/>
                  <a:buChar char="-"/>
                </a:pPr>
                <a:r>
                  <a:rPr kumimoji="1" lang="en-US" altLang="ja-JP" dirty="0" smtClean="0"/>
                  <a:t>Frictional </a:t>
                </a:r>
                <a:r>
                  <a:rPr kumimoji="1" lang="en-US" altLang="ja-JP" dirty="0"/>
                  <a:t>contact (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1" lang="en-US" altLang="ja-JP" dirty="0"/>
                  <a:t>)</a:t>
                </a:r>
              </a:p>
              <a:p>
                <a:pPr marL="285750" indent="-285750">
                  <a:buFontTx/>
                  <a:buChar char="-"/>
                </a:pPr>
                <a:r>
                  <a:rPr kumimoji="1" lang="en-US" altLang="ja-JP" dirty="0" smtClean="0"/>
                  <a:t>ZMP </a:t>
                </a:r>
                <a:r>
                  <a:rPr kumimoji="1" lang="en-US" altLang="ja-JP" dirty="0"/>
                  <a:t>balance (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1" lang="en-US" altLang="ja-JP" dirty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2" y="2136831"/>
                <a:ext cx="4121726" cy="3970318"/>
              </a:xfrm>
              <a:prstGeom prst="rect">
                <a:avLst/>
              </a:prstGeom>
              <a:blipFill rotWithShape="0">
                <a:blip r:embed="rId7"/>
                <a:stretch>
                  <a:fillRect l="-1627" t="-768" r="-1183" b="-2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19" y="1663886"/>
            <a:ext cx="1169054" cy="185884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Three Examples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76695" y="1987047"/>
            <a:ext cx="5865668" cy="4318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b="1" dirty="0" smtClean="0">
                <a:solidFill>
                  <a:schemeClr val="tx1"/>
                </a:solidFill>
              </a:rPr>
              <a:t>Pendulum with torque limits</a:t>
            </a:r>
          </a:p>
          <a:p>
            <a:r>
              <a:rPr lang="en-US" altLang="ja-JP" i="1" dirty="0" smtClean="0">
                <a:solidFill>
                  <a:schemeClr val="tx1"/>
                </a:solidFill>
              </a:rPr>
              <a:t>Geometric</a:t>
            </a:r>
            <a:r>
              <a:rPr lang="en-US" altLang="ja-JP" dirty="0" smtClean="0">
                <a:solidFill>
                  <a:schemeClr val="tx1"/>
                </a:solidFill>
              </a:rPr>
              <a:t>: self-collisions</a:t>
            </a:r>
          </a:p>
          <a:p>
            <a:r>
              <a:rPr lang="en-US" altLang="ja-JP" i="1" dirty="0" smtClean="0">
                <a:solidFill>
                  <a:schemeClr val="tx1"/>
                </a:solidFill>
              </a:rPr>
              <a:t>Non-</a:t>
            </a:r>
            <a:r>
              <a:rPr lang="en-US" altLang="ja-JP" i="1" dirty="0" err="1" smtClean="0">
                <a:solidFill>
                  <a:schemeClr val="tx1"/>
                </a:solidFill>
              </a:rPr>
              <a:t>holonomic</a:t>
            </a:r>
            <a:r>
              <a:rPr lang="en-US" altLang="ja-JP" dirty="0" smtClean="0">
                <a:solidFill>
                  <a:schemeClr val="tx1"/>
                </a:solidFill>
              </a:rPr>
              <a:t>: not when fully actuated</a:t>
            </a:r>
          </a:p>
          <a:p>
            <a:r>
              <a:rPr lang="en-US" altLang="ja-JP" i="1" dirty="0" smtClean="0">
                <a:solidFill>
                  <a:schemeClr val="tx1"/>
                </a:solidFill>
              </a:rPr>
              <a:t>Dynamic</a:t>
            </a:r>
            <a:r>
              <a:rPr lang="en-US" altLang="ja-JP" dirty="0" smtClean="0">
                <a:solidFill>
                  <a:schemeClr val="tx1"/>
                </a:solidFill>
              </a:rPr>
              <a:t>: </a:t>
            </a:r>
            <a:r>
              <a:rPr lang="en-US" altLang="ja-JP" dirty="0" err="1" smtClean="0">
                <a:solidFill>
                  <a:schemeClr val="tx1"/>
                </a:solidFill>
              </a:rPr>
              <a:t>EoM</a:t>
            </a:r>
            <a:r>
              <a:rPr lang="en-US" altLang="ja-JP" dirty="0" smtClean="0">
                <a:solidFill>
                  <a:schemeClr val="tx1"/>
                </a:solidFill>
              </a:rPr>
              <a:t>, torque limits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endParaRPr lang="en-US" altLang="ja-JP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ja-JP" sz="1800" b="1" dirty="0" smtClean="0">
                <a:solidFill>
                  <a:schemeClr val="tx1"/>
                </a:solidFill>
              </a:rPr>
              <a:t>Reeds-</a:t>
            </a:r>
            <a:r>
              <a:rPr lang="en-US" altLang="ja-JP" sz="1800" b="1" dirty="0" err="1" smtClean="0">
                <a:solidFill>
                  <a:schemeClr val="tx1"/>
                </a:solidFill>
              </a:rPr>
              <a:t>Shepp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 car</a:t>
            </a:r>
          </a:p>
          <a:p>
            <a:r>
              <a:rPr lang="en-US" altLang="ja-JP" i="1" dirty="0" smtClean="0">
                <a:solidFill>
                  <a:schemeClr val="tx1"/>
                </a:solidFill>
              </a:rPr>
              <a:t>Geometric</a:t>
            </a:r>
            <a:r>
              <a:rPr lang="en-US" altLang="ja-JP" dirty="0" smtClean="0">
                <a:solidFill>
                  <a:schemeClr val="tx1"/>
                </a:solidFill>
              </a:rPr>
              <a:t>: obstacles</a:t>
            </a:r>
          </a:p>
          <a:p>
            <a:r>
              <a:rPr lang="en-US" altLang="ja-JP" i="1" dirty="0" smtClean="0">
                <a:solidFill>
                  <a:schemeClr val="tx1"/>
                </a:solidFill>
              </a:rPr>
              <a:t>Non-</a:t>
            </a:r>
            <a:r>
              <a:rPr lang="en-US" altLang="ja-JP" i="1" dirty="0" err="1" smtClean="0">
                <a:solidFill>
                  <a:schemeClr val="tx1"/>
                </a:solidFill>
              </a:rPr>
              <a:t>holonomic</a:t>
            </a:r>
            <a:r>
              <a:rPr lang="en-US" altLang="ja-JP" dirty="0" smtClean="0">
                <a:solidFill>
                  <a:schemeClr val="tx1"/>
                </a:solidFill>
              </a:rPr>
              <a:t>: rolling without slipping</a:t>
            </a:r>
          </a:p>
          <a:p>
            <a:r>
              <a:rPr lang="en-US" altLang="ja-JP" i="1" dirty="0" smtClean="0">
                <a:solidFill>
                  <a:schemeClr val="tx1"/>
                </a:solidFill>
              </a:rPr>
              <a:t>Dynamic</a:t>
            </a:r>
            <a:r>
              <a:rPr lang="en-US" altLang="ja-JP" dirty="0" smtClean="0">
                <a:solidFill>
                  <a:schemeClr val="tx1"/>
                </a:solidFill>
              </a:rPr>
              <a:t>: none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endParaRPr lang="en-US" altLang="ja-JP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ja-JP" sz="1800" b="1" dirty="0" smtClean="0">
                <a:solidFill>
                  <a:schemeClr val="tx1"/>
                </a:solidFill>
              </a:rPr>
              <a:t>Humanoid</a:t>
            </a:r>
          </a:p>
          <a:p>
            <a:r>
              <a:rPr lang="en-US" altLang="ja-JP" i="1" dirty="0" smtClean="0">
                <a:solidFill>
                  <a:schemeClr val="tx1"/>
                </a:solidFill>
              </a:rPr>
              <a:t>Geometric</a:t>
            </a:r>
            <a:r>
              <a:rPr lang="en-US" altLang="ja-JP" dirty="0" smtClean="0">
                <a:solidFill>
                  <a:schemeClr val="tx1"/>
                </a:solidFill>
              </a:rPr>
              <a:t>: foot contact, self-collisions, obstacles</a:t>
            </a:r>
          </a:p>
          <a:p>
            <a:r>
              <a:rPr lang="en-US" altLang="ja-JP" i="1" dirty="0" smtClean="0">
                <a:solidFill>
                  <a:schemeClr val="tx1"/>
                </a:solidFill>
              </a:rPr>
              <a:t>Non-</a:t>
            </a:r>
            <a:r>
              <a:rPr lang="en-US" altLang="ja-JP" i="1" dirty="0" err="1" smtClean="0">
                <a:solidFill>
                  <a:schemeClr val="tx1"/>
                </a:solidFill>
              </a:rPr>
              <a:t>holonomic</a:t>
            </a:r>
            <a:r>
              <a:rPr lang="en-US" altLang="ja-JP" dirty="0" smtClean="0">
                <a:solidFill>
                  <a:schemeClr val="tx1"/>
                </a:solidFill>
              </a:rPr>
              <a:t>: not while surface foot contact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i="1" dirty="0" smtClean="0">
                <a:solidFill>
                  <a:schemeClr val="tx1"/>
                </a:solidFill>
              </a:rPr>
              <a:t>Dynamic</a:t>
            </a:r>
            <a:r>
              <a:rPr lang="en-US" altLang="ja-JP" dirty="0" smtClean="0">
                <a:solidFill>
                  <a:schemeClr val="tx1"/>
                </a:solidFill>
              </a:rPr>
              <a:t>: </a:t>
            </a:r>
            <a:r>
              <a:rPr lang="en-US" altLang="ja-JP" dirty="0" err="1" smtClean="0">
                <a:solidFill>
                  <a:schemeClr val="tx1"/>
                </a:solidFill>
              </a:rPr>
              <a:t>EoM</a:t>
            </a:r>
            <a:r>
              <a:rPr lang="en-US" altLang="ja-JP" dirty="0" smtClean="0">
                <a:solidFill>
                  <a:schemeClr val="tx1"/>
                </a:solidFill>
              </a:rPr>
              <a:t>, torque limits, frictional contact, ZMP balance</a:t>
            </a:r>
          </a:p>
          <a:p>
            <a:endParaRPr kumimoji="1" lang="ja-JP" altLang="en-US" sz="1800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77" y="3190494"/>
            <a:ext cx="2267637" cy="191173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3" y="3957805"/>
            <a:ext cx="1574222" cy="25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3326" y="0"/>
            <a:ext cx="8493247" cy="1208868"/>
          </a:xfrm>
        </p:spPr>
        <p:txBody>
          <a:bodyPr/>
          <a:lstStyle/>
          <a:p>
            <a:r>
              <a:rPr kumimoji="1" lang="en-US" altLang="ja-JP" dirty="0" smtClean="0"/>
              <a:t>Randomized Motion Planner (RRT, PRM, …)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401623" y="5509667"/>
            <a:ext cx="559974" cy="540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3102065" y="3210589"/>
            <a:ext cx="3433454" cy="21803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Obstacle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1577483" y="4219464"/>
            <a:ext cx="559974" cy="540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199781" y="2622757"/>
            <a:ext cx="559974" cy="540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3102065" y="6056863"/>
            <a:ext cx="559974" cy="540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4883779" y="1802755"/>
            <a:ext cx="559974" cy="540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379070" y="5535979"/>
            <a:ext cx="559974" cy="540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8225483" y="5048470"/>
            <a:ext cx="559974" cy="5403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17117" y="1466194"/>
            <a:ext cx="2018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6"/>
                </a:solidFill>
              </a:rPr>
              <a:t>1) SAMPLE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7473" y="1703586"/>
            <a:ext cx="135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2"/>
                </a:solidFill>
              </a:rPr>
              <a:t>State Space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50814" y="6011256"/>
            <a:ext cx="66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5"/>
                </a:solidFill>
              </a:rPr>
              <a:t>Start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4803793" y="1717350"/>
            <a:ext cx="719044" cy="719044"/>
          </a:xfrm>
          <a:prstGeom prst="ellipse">
            <a:avLst/>
          </a:prstGeom>
          <a:solidFill>
            <a:schemeClr val="accent2">
              <a:alpha val="31000"/>
            </a:schemeClr>
          </a:solidFill>
          <a:ln w="50800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519162" y="2050969"/>
            <a:ext cx="219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2"/>
                </a:solidFill>
              </a:rPr>
              <a:t>2) PARENTS</a:t>
            </a:r>
          </a:p>
        </p:txBody>
      </p:sp>
      <p:cxnSp>
        <p:nvCxnSpPr>
          <p:cNvPr id="55" name="曲線コネクタ 54"/>
          <p:cNvCxnSpPr>
            <a:stCxn id="50" idx="5"/>
            <a:endCxn id="46" idx="0"/>
          </p:cNvCxnSpPr>
          <p:nvPr/>
        </p:nvCxnSpPr>
        <p:spPr>
          <a:xfrm rot="16200000" flipH="1">
            <a:off x="5602813" y="2145814"/>
            <a:ext cx="2717378" cy="3087935"/>
          </a:xfrm>
          <a:prstGeom prst="curvedConnector3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曲線コネクタ 56"/>
          <p:cNvCxnSpPr>
            <a:stCxn id="85" idx="7"/>
            <a:endCxn id="46" idx="3"/>
          </p:cNvCxnSpPr>
          <p:nvPr/>
        </p:nvCxnSpPr>
        <p:spPr>
          <a:xfrm rot="5400000" flipH="1" flipV="1">
            <a:off x="6586374" y="3836230"/>
            <a:ext cx="47676" cy="3394553"/>
          </a:xfrm>
          <a:prstGeom prst="curvedConnector5">
            <a:avLst>
              <a:gd name="adj1" fmla="val 479487"/>
              <a:gd name="adj2" fmla="val 50343"/>
              <a:gd name="adj3" fmla="val -379487"/>
            </a:avLst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曲線コネクタ 58"/>
          <p:cNvCxnSpPr>
            <a:stCxn id="29" idx="5"/>
            <a:endCxn id="31" idx="1"/>
          </p:cNvCxnSpPr>
          <p:nvPr/>
        </p:nvCxnSpPr>
        <p:spPr>
          <a:xfrm rot="16200000" flipH="1">
            <a:off x="1892097" y="4844016"/>
            <a:ext cx="1455331" cy="1128620"/>
          </a:xfrm>
          <a:prstGeom prst="curvedConnector3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曲線コネクタ 60"/>
          <p:cNvCxnSpPr>
            <a:stCxn id="29" idx="0"/>
            <a:endCxn id="30" idx="2"/>
          </p:cNvCxnSpPr>
          <p:nvPr/>
        </p:nvCxnSpPr>
        <p:spPr>
          <a:xfrm rot="5400000" flipH="1" flipV="1">
            <a:off x="1365353" y="3385038"/>
            <a:ext cx="1326544" cy="342311"/>
          </a:xfrm>
          <a:prstGeom prst="curvedConnector2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曲線コネクタ 62"/>
          <p:cNvCxnSpPr>
            <a:stCxn id="4" idx="7"/>
            <a:endCxn id="29" idx="4"/>
          </p:cNvCxnSpPr>
          <p:nvPr/>
        </p:nvCxnSpPr>
        <p:spPr>
          <a:xfrm rot="5400000" flipH="1" flipV="1">
            <a:off x="954027" y="4685355"/>
            <a:ext cx="829006" cy="977879"/>
          </a:xfrm>
          <a:prstGeom prst="curvedConnector3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曲線コネクタ 65"/>
          <p:cNvCxnSpPr>
            <a:stCxn id="30" idx="7"/>
            <a:endCxn id="32" idx="2"/>
          </p:cNvCxnSpPr>
          <p:nvPr/>
        </p:nvCxnSpPr>
        <p:spPr>
          <a:xfrm rot="5400000" flipH="1" flipV="1">
            <a:off x="3466280" y="1284387"/>
            <a:ext cx="628968" cy="2206030"/>
          </a:xfrm>
          <a:prstGeom prst="curvedConnector2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曲線コネクタ 80"/>
          <p:cNvCxnSpPr>
            <a:stCxn id="31" idx="6"/>
            <a:endCxn id="46" idx="4"/>
          </p:cNvCxnSpPr>
          <p:nvPr/>
        </p:nvCxnSpPr>
        <p:spPr>
          <a:xfrm flipV="1">
            <a:off x="3662040" y="5588796"/>
            <a:ext cx="4843431" cy="738230"/>
          </a:xfrm>
          <a:prstGeom prst="curvedConnector2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円/楕円 84"/>
          <p:cNvSpPr/>
          <p:nvPr/>
        </p:nvSpPr>
        <p:spPr>
          <a:xfrm>
            <a:off x="4299194" y="5452041"/>
            <a:ext cx="719044" cy="719044"/>
          </a:xfrm>
          <a:prstGeom prst="ellipse">
            <a:avLst/>
          </a:prstGeom>
          <a:solidFill>
            <a:schemeClr val="accent2">
              <a:alpha val="31000"/>
            </a:schemeClr>
          </a:solidFill>
          <a:ln w="50800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3019404" y="5980204"/>
            <a:ext cx="719044" cy="719044"/>
          </a:xfrm>
          <a:prstGeom prst="ellipse">
            <a:avLst/>
          </a:prstGeom>
          <a:solidFill>
            <a:schemeClr val="accent2">
              <a:alpha val="31000"/>
            </a:schemeClr>
          </a:solidFill>
          <a:ln w="50800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6517118" y="2602360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7030A0"/>
                </a:solidFill>
              </a:rPr>
              <a:t>3) STEER</a:t>
            </a:r>
          </a:p>
        </p:txBody>
      </p:sp>
      <p:sp>
        <p:nvSpPr>
          <p:cNvPr id="91" name="禁止 90"/>
          <p:cNvSpPr/>
          <p:nvPr/>
        </p:nvSpPr>
        <p:spPr>
          <a:xfrm>
            <a:off x="5687351" y="3103704"/>
            <a:ext cx="434937" cy="38173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2" name="禁止 91"/>
          <p:cNvSpPr/>
          <p:nvPr/>
        </p:nvSpPr>
        <p:spPr>
          <a:xfrm>
            <a:off x="5139566" y="5204363"/>
            <a:ext cx="434937" cy="38173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98" name="曲線コネクタ 97"/>
          <p:cNvCxnSpPr>
            <a:stCxn id="31" idx="7"/>
            <a:endCxn id="33" idx="2"/>
          </p:cNvCxnSpPr>
          <p:nvPr/>
        </p:nvCxnSpPr>
        <p:spPr>
          <a:xfrm rot="5400000" flipH="1" flipV="1">
            <a:off x="3814626" y="5571550"/>
            <a:ext cx="329850" cy="799037"/>
          </a:xfrm>
          <a:prstGeom prst="curvedConnector2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7372321" y="3653917"/>
            <a:ext cx="1396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2">
                    <a:lumMod val="50000"/>
                  </a:schemeClr>
                </a:solidFill>
              </a:rPr>
              <a:t>&amp;c</a:t>
            </a:r>
            <a:r>
              <a:rPr kumimoji="1" lang="en-US" altLang="ja-JP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kumimoji="1" lang="ja-JP" alt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3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6" grpId="0" animBg="1"/>
      <p:bldP spid="46" grpId="1" animBg="1"/>
      <p:bldP spid="47" grpId="0"/>
      <p:bldP spid="50" grpId="0" animBg="1"/>
      <p:bldP spid="50" grpId="1" animBg="1"/>
      <p:bldP spid="53" grpId="0"/>
      <p:bldP spid="85" grpId="0" animBg="1"/>
      <p:bldP spid="85" grpId="1" animBg="1"/>
      <p:bldP spid="87" grpId="0" animBg="1"/>
      <p:bldP spid="87" grpId="1" animBg="1"/>
      <p:bldP spid="90" grpId="0"/>
      <p:bldP spid="91" grpId="0" animBg="1"/>
      <p:bldP spid="91" grpId="1" animBg="1"/>
      <p:bldP spid="92" grpId="0" animBg="1"/>
      <p:bldP spid="92" grpId="1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Steering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973171" y="2250451"/>
            <a:ext cx="3700805" cy="2012285"/>
            <a:chOff x="4973171" y="1871177"/>
            <a:chExt cx="3700805" cy="2117091"/>
          </a:xfrm>
        </p:grpSpPr>
        <p:sp>
          <p:nvSpPr>
            <p:cNvPr id="58" name="片側の 2 つの角を切り取った四角形 57"/>
            <p:cNvSpPr/>
            <p:nvPr/>
          </p:nvSpPr>
          <p:spPr>
            <a:xfrm>
              <a:off x="4973171" y="1871177"/>
              <a:ext cx="3700805" cy="2117091"/>
            </a:xfrm>
            <a:prstGeom prst="snip2Same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AEB785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5569925" y="1877720"/>
                  <a:ext cx="2507293" cy="4209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000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Control Space (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kumimoji="1" lang="en-US" altLang="ja-JP" sz="2000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)</a:t>
                  </a:r>
                  <a:endParaRPr kumimoji="1" lang="ja-JP" altLang="en-US" sz="2000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0" name="テキスト ボックス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9925" y="1877720"/>
                  <a:ext cx="2507293" cy="42094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6061" b="-272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グループ化 8"/>
          <p:cNvGrpSpPr/>
          <p:nvPr/>
        </p:nvGrpSpPr>
        <p:grpSpPr>
          <a:xfrm>
            <a:off x="4973170" y="4563481"/>
            <a:ext cx="3700805" cy="2018387"/>
            <a:chOff x="4973170" y="4333390"/>
            <a:chExt cx="3700805" cy="2146308"/>
          </a:xfrm>
        </p:grpSpPr>
        <p:sp>
          <p:nvSpPr>
            <p:cNvPr id="59" name="片側の 2 つの角を切り取った四角形 58"/>
            <p:cNvSpPr/>
            <p:nvPr/>
          </p:nvSpPr>
          <p:spPr>
            <a:xfrm rot="10800000">
              <a:off x="4973170" y="4333390"/>
              <a:ext cx="3700805" cy="2117091"/>
            </a:xfrm>
            <a:prstGeom prst="snip2Same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5959071" y="6054230"/>
                  <a:ext cx="1853905" cy="4254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20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State Space (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kumimoji="1" lang="en-US" altLang="ja-JP" sz="20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)</a:t>
                  </a:r>
                  <a:endParaRPr kumimoji="1" lang="ja-JP" altLang="en-US" sz="20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テキスト ボックス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071" y="6054230"/>
                  <a:ext cx="1853905" cy="42546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289" t="-6061" r="-2961" b="-272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テキスト ボックス 71"/>
          <p:cNvSpPr txBox="1"/>
          <p:nvPr/>
        </p:nvSpPr>
        <p:spPr>
          <a:xfrm>
            <a:off x="5556052" y="5860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316558" y="1819222"/>
            <a:ext cx="4313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b="1" dirty="0"/>
              <a:t>Control-based </a:t>
            </a:r>
            <a:r>
              <a:rPr kumimoji="1" lang="en-US" altLang="ja-JP" b="1" dirty="0" smtClean="0"/>
              <a:t>steering</a:t>
            </a:r>
          </a:p>
          <a:p>
            <a:pPr marL="342900" indent="-342900">
              <a:buFontTx/>
              <a:buChar char="-"/>
            </a:pPr>
            <a:r>
              <a:rPr kumimoji="1" lang="en-US" altLang="ja-JP" dirty="0" smtClean="0"/>
              <a:t>Interpolate in Control Space</a:t>
            </a:r>
          </a:p>
          <a:p>
            <a:pPr marL="342900" indent="-342900">
              <a:buFontTx/>
              <a:buChar char="-"/>
            </a:pPr>
            <a:r>
              <a:rPr kumimoji="1" lang="en-US" altLang="ja-JP" dirty="0" smtClean="0"/>
              <a:t>Use Forward Dynamics</a:t>
            </a:r>
            <a:endParaRPr kumimoji="1" lang="en-US" altLang="ja-JP" dirty="0"/>
          </a:p>
        </p:txBody>
      </p:sp>
      <p:sp>
        <p:nvSpPr>
          <p:cNvPr id="89" name="正方形/長方形 88"/>
          <p:cNvSpPr/>
          <p:nvPr/>
        </p:nvSpPr>
        <p:spPr>
          <a:xfrm>
            <a:off x="316558" y="2890416"/>
            <a:ext cx="4062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b="1" dirty="0"/>
              <a:t>State-based </a:t>
            </a:r>
            <a:r>
              <a:rPr kumimoji="1" lang="en-US" altLang="ja-JP" b="1" dirty="0" smtClean="0"/>
              <a:t>steering</a:t>
            </a:r>
          </a:p>
          <a:p>
            <a:pPr marL="342900" indent="-342900">
              <a:buFontTx/>
              <a:buChar char="-"/>
            </a:pPr>
            <a:r>
              <a:rPr kumimoji="1" lang="en-US" altLang="ja-JP" dirty="0" smtClean="0"/>
              <a:t>Interpolate in State Space</a:t>
            </a:r>
          </a:p>
          <a:p>
            <a:pPr marL="342900" indent="-342900">
              <a:buFontTx/>
              <a:buChar char="-"/>
            </a:pPr>
            <a:r>
              <a:rPr kumimoji="1" lang="en-US" altLang="ja-JP" dirty="0" smtClean="0"/>
              <a:t>Use Inverse Dynamics</a:t>
            </a:r>
            <a:endParaRPr kumimoji="1" lang="en-US" altLang="ja-JP" dirty="0"/>
          </a:p>
        </p:txBody>
      </p:sp>
      <p:sp>
        <p:nvSpPr>
          <p:cNvPr id="90" name="正方形/長方形 89"/>
          <p:cNvSpPr/>
          <p:nvPr/>
        </p:nvSpPr>
        <p:spPr>
          <a:xfrm>
            <a:off x="312748" y="3961610"/>
            <a:ext cx="4376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b="1" dirty="0"/>
              <a:t>Analytical </a:t>
            </a:r>
            <a:r>
              <a:rPr kumimoji="1" lang="en-US" altLang="ja-JP" b="1" dirty="0" smtClean="0"/>
              <a:t>steering</a:t>
            </a:r>
          </a:p>
          <a:p>
            <a:r>
              <a:rPr kumimoji="1" lang="en-US" altLang="ja-JP" dirty="0" smtClean="0"/>
              <a:t>Exact control-state trajectories are known between pairs of states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08" y="5112953"/>
            <a:ext cx="939056" cy="151308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85" y="5130367"/>
            <a:ext cx="1709361" cy="1441076"/>
          </a:xfrm>
          <a:prstGeom prst="rect">
            <a:avLst/>
          </a:prstGeom>
        </p:spPr>
      </p:pic>
      <p:sp>
        <p:nvSpPr>
          <p:cNvPr id="95" name="円/楕円 94"/>
          <p:cNvSpPr/>
          <p:nvPr/>
        </p:nvSpPr>
        <p:spPr>
          <a:xfrm>
            <a:off x="5556052" y="4563480"/>
            <a:ext cx="2049780" cy="1414803"/>
          </a:xfrm>
          <a:prstGeom prst="ellipse">
            <a:avLst/>
          </a:prstGeom>
        </p:spPr>
        <p:txBody>
          <a:bodyPr rtlCol="0" anchor="ctr">
            <a:spAutoFit/>
          </a:bodyPr>
          <a:lstStyle/>
          <a:p>
            <a:pPr marL="342900" indent="-342900" algn="ctr">
              <a:buFontTx/>
              <a:buChar char="-"/>
            </a:pPr>
            <a:endParaRPr kumimoji="1" lang="ja-JP" altLang="en-US" sz="2000" dirty="0"/>
          </a:p>
        </p:txBody>
      </p:sp>
      <p:grpSp>
        <p:nvGrpSpPr>
          <p:cNvPr id="108" name="グループ化 107"/>
          <p:cNvGrpSpPr/>
          <p:nvPr/>
        </p:nvGrpSpPr>
        <p:grpSpPr>
          <a:xfrm>
            <a:off x="6242718" y="4801890"/>
            <a:ext cx="1161704" cy="1233142"/>
            <a:chOff x="5998305" y="3161306"/>
            <a:chExt cx="1161704" cy="1233142"/>
          </a:xfrm>
        </p:grpSpPr>
        <p:grpSp>
          <p:nvGrpSpPr>
            <p:cNvPr id="109" name="グループ化 108"/>
            <p:cNvGrpSpPr/>
            <p:nvPr/>
          </p:nvGrpSpPr>
          <p:grpSpPr>
            <a:xfrm>
              <a:off x="5998305" y="3198235"/>
              <a:ext cx="1134332" cy="1196213"/>
              <a:chOff x="5522263" y="2391064"/>
              <a:chExt cx="1735834" cy="1830529"/>
            </a:xfrm>
          </p:grpSpPr>
          <p:sp>
            <p:nvSpPr>
              <p:cNvPr id="112" name="円/楕円 111"/>
              <p:cNvSpPr/>
              <p:nvPr/>
            </p:nvSpPr>
            <p:spPr>
              <a:xfrm>
                <a:off x="5522263" y="3681267"/>
                <a:ext cx="559974" cy="540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3" name="円/楕円 112"/>
              <p:cNvSpPr/>
              <p:nvPr/>
            </p:nvSpPr>
            <p:spPr>
              <a:xfrm>
                <a:off x="6698122" y="2391064"/>
                <a:ext cx="559975" cy="540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4" name="曲線コネクタ 113"/>
              <p:cNvCxnSpPr>
                <a:stCxn id="112" idx="7"/>
                <a:endCxn id="113" idx="4"/>
              </p:cNvCxnSpPr>
              <p:nvPr/>
            </p:nvCxnSpPr>
            <p:spPr>
              <a:xfrm rot="5400000" flipH="1" flipV="1">
                <a:off x="6074667" y="2856955"/>
                <a:ext cx="829005" cy="977879"/>
              </a:xfrm>
              <a:prstGeom prst="curvedConnector3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テキスト ボックス 109"/>
                <p:cNvSpPr txBox="1"/>
                <p:nvPr/>
              </p:nvSpPr>
              <p:spPr>
                <a:xfrm>
                  <a:off x="6073998" y="4029176"/>
                  <a:ext cx="21454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47" name="テキスト ボックス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3998" y="4029176"/>
                  <a:ext cx="214546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1111" r="-8333" b="-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正方形/長方形 110"/>
                <p:cNvSpPr/>
                <p:nvPr/>
              </p:nvSpPr>
              <p:spPr>
                <a:xfrm>
                  <a:off x="6782406" y="3161306"/>
                  <a:ext cx="3776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kumimoji="1" lang="en-US" altLang="ja-JP" dirty="0" smtClean="0"/>
                    <a:t>’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8" name="正方形/長方形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2406" y="3161306"/>
                  <a:ext cx="37760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8333" r="-9677" b="-2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6011618" y="1305900"/>
                <a:ext cx="174881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618" y="1305900"/>
                <a:ext cx="1748812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8" name="グループ化 227"/>
          <p:cNvGrpSpPr/>
          <p:nvPr/>
        </p:nvGrpSpPr>
        <p:grpSpPr>
          <a:xfrm>
            <a:off x="5181398" y="2839558"/>
            <a:ext cx="3140978" cy="1370049"/>
            <a:chOff x="5181398" y="2839558"/>
            <a:chExt cx="3140978" cy="1370049"/>
          </a:xfrm>
        </p:grpSpPr>
        <p:grpSp>
          <p:nvGrpSpPr>
            <p:cNvPr id="224" name="グループ化 223"/>
            <p:cNvGrpSpPr/>
            <p:nvPr/>
          </p:nvGrpSpPr>
          <p:grpSpPr>
            <a:xfrm>
              <a:off x="5613334" y="2839558"/>
              <a:ext cx="2709042" cy="1103657"/>
              <a:chOff x="5361401" y="2890416"/>
              <a:chExt cx="2852327" cy="1162031"/>
            </a:xfrm>
          </p:grpSpPr>
          <p:cxnSp>
            <p:nvCxnSpPr>
              <p:cNvPr id="26" name="カギ線コネクタ 25"/>
              <p:cNvCxnSpPr/>
              <p:nvPr/>
            </p:nvCxnSpPr>
            <p:spPr>
              <a:xfrm flipV="1">
                <a:off x="5378450" y="3058395"/>
                <a:ext cx="1419224" cy="936039"/>
              </a:xfrm>
              <a:prstGeom prst="bentConnector3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カギ線コネクタ 21"/>
              <p:cNvCxnSpPr/>
              <p:nvPr/>
            </p:nvCxnSpPr>
            <p:spPr>
              <a:xfrm>
                <a:off x="5397500" y="3336925"/>
                <a:ext cx="1381125" cy="419100"/>
              </a:xfrm>
              <a:prstGeom prst="bentConnector3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/>
              <p:cNvCxnSpPr/>
              <p:nvPr/>
            </p:nvCxnSpPr>
            <p:spPr>
              <a:xfrm flipV="1">
                <a:off x="5378450" y="2890416"/>
                <a:ext cx="0" cy="1162031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矢印コネクタ 118"/>
              <p:cNvCxnSpPr/>
              <p:nvPr/>
            </p:nvCxnSpPr>
            <p:spPr>
              <a:xfrm>
                <a:off x="5361401" y="4034555"/>
                <a:ext cx="2852327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カギ線コネクタ 27"/>
              <p:cNvCxnSpPr/>
              <p:nvPr/>
            </p:nvCxnSpPr>
            <p:spPr>
              <a:xfrm>
                <a:off x="6797674" y="3058395"/>
                <a:ext cx="1336676" cy="825340"/>
              </a:xfrm>
              <a:prstGeom prst="bentConnector3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カギ線コネクタ 23"/>
              <p:cNvCxnSpPr/>
              <p:nvPr/>
            </p:nvCxnSpPr>
            <p:spPr>
              <a:xfrm flipV="1">
                <a:off x="6778625" y="3458445"/>
                <a:ext cx="1377950" cy="297580"/>
              </a:xfrm>
              <a:prstGeom prst="bentConnector3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テキスト ボックス 224"/>
                <p:cNvSpPr txBox="1"/>
                <p:nvPr/>
              </p:nvSpPr>
              <p:spPr>
                <a:xfrm>
                  <a:off x="6897707" y="3994163"/>
                  <a:ext cx="140295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kumimoji="1" lang="ja-JP" altLang="en-US" sz="1600" dirty="0" smtClean="0"/>
                </a:p>
              </p:txBody>
            </p:sp>
          </mc:Choice>
          <mc:Fallback xmlns="">
            <p:sp>
              <p:nvSpPr>
                <p:cNvPr id="225" name="テキスト ボックス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7707" y="3994163"/>
                  <a:ext cx="140295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1739" r="-8696" b="-555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テキスト ボックス 133"/>
                <p:cNvSpPr txBox="1"/>
                <p:nvPr/>
              </p:nvSpPr>
              <p:spPr>
                <a:xfrm>
                  <a:off x="5181398" y="3335886"/>
                  <a:ext cx="427021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1600" dirty="0" smtClean="0"/>
                </a:p>
              </p:txBody>
            </p:sp>
          </mc:Choice>
          <mc:Fallback xmlns="">
            <p:sp>
              <p:nvSpPr>
                <p:cNvPr id="134" name="テキスト ボックス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398" y="3335886"/>
                  <a:ext cx="427021" cy="21544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7143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6" name="グループ化 235"/>
          <p:cNvGrpSpPr/>
          <p:nvPr/>
        </p:nvGrpSpPr>
        <p:grpSpPr>
          <a:xfrm>
            <a:off x="5814960" y="4031361"/>
            <a:ext cx="717489" cy="1447104"/>
            <a:chOff x="5814960" y="4031361"/>
            <a:chExt cx="717489" cy="1447104"/>
          </a:xfrm>
        </p:grpSpPr>
        <p:cxnSp>
          <p:nvCxnSpPr>
            <p:cNvPr id="232" name="曲線コネクタ 231"/>
            <p:cNvCxnSpPr/>
            <p:nvPr/>
          </p:nvCxnSpPr>
          <p:spPr>
            <a:xfrm rot="16200000" flipH="1">
              <a:off x="5530867" y="4476883"/>
              <a:ext cx="1447104" cy="556060"/>
            </a:xfrm>
            <a:prstGeom prst="curvedConnector3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テキスト ボックス 234"/>
                <p:cNvSpPr txBox="1"/>
                <p:nvPr/>
              </p:nvSpPr>
              <p:spPr>
                <a:xfrm>
                  <a:off x="5814960" y="4563479"/>
                  <a:ext cx="21909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235" name="テキスト ボックス 2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4960" y="4563479"/>
                  <a:ext cx="219099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8889" r="-33333" b="-3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7" name="グループ化 236"/>
          <p:cNvGrpSpPr/>
          <p:nvPr/>
        </p:nvGrpSpPr>
        <p:grpSpPr>
          <a:xfrm>
            <a:off x="6823571" y="4031361"/>
            <a:ext cx="865206" cy="1239521"/>
            <a:chOff x="6823571" y="4031361"/>
            <a:chExt cx="865206" cy="1239521"/>
          </a:xfrm>
        </p:grpSpPr>
        <p:cxnSp>
          <p:nvCxnSpPr>
            <p:cNvPr id="234" name="曲線コネクタ 233"/>
            <p:cNvCxnSpPr/>
            <p:nvPr/>
          </p:nvCxnSpPr>
          <p:spPr>
            <a:xfrm rot="5400000" flipH="1" flipV="1">
              <a:off x="6399835" y="4455097"/>
              <a:ext cx="1239521" cy="392049"/>
            </a:xfrm>
            <a:prstGeom prst="curvedConnector3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テキスト ボックス 145"/>
                <p:cNvSpPr txBox="1"/>
                <p:nvPr/>
              </p:nvSpPr>
              <p:spPr>
                <a:xfrm>
                  <a:off x="7205631" y="4238795"/>
                  <a:ext cx="48314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146" name="テキスト ボックス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5631" y="4238795"/>
                  <a:ext cx="483146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6456" r="-3797" b="-372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of Steering Approaches</a:t>
            </a:r>
            <a:endParaRPr kumimoji="1" lang="ja-JP" altLang="en-US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21992"/>
              </p:ext>
            </p:extLst>
          </p:nvPr>
        </p:nvGraphicFramePr>
        <p:xfrm>
          <a:off x="402474" y="2093420"/>
          <a:ext cx="8298180" cy="4168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4545"/>
                <a:gridCol w="2074545"/>
                <a:gridCol w="2074545"/>
                <a:gridCol w="2074545"/>
              </a:tblGrid>
              <a:tr h="10420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Steering</a:t>
                      </a:r>
                      <a:endParaRPr kumimoji="1" lang="ja-JP" altLang="en-US" sz="1700" dirty="0"/>
                    </a:p>
                  </a:txBody>
                  <a:tcPr marL="63876" marR="63876" marT="31939" marB="31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Relies on</a:t>
                      </a:r>
                      <a:endParaRPr kumimoji="1" lang="ja-JP" altLang="en-US" sz="1700" dirty="0"/>
                    </a:p>
                  </a:txBody>
                  <a:tcPr marL="63876" marR="63876" marT="31939" marB="31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000" dirty="0" smtClean="0">
                          <a:latin typeface="+mj-lt"/>
                        </a:rPr>
                        <a:t>+</a:t>
                      </a:r>
                      <a:endParaRPr kumimoji="1" lang="ja-JP" altLang="en-US" sz="6000" dirty="0">
                        <a:latin typeface="+mj-lt"/>
                      </a:endParaRPr>
                    </a:p>
                  </a:txBody>
                  <a:tcPr marL="63876" marR="63876" marT="31939" marB="31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000" dirty="0" smtClean="0">
                          <a:latin typeface="+mj-lt"/>
                        </a:rPr>
                        <a:t>-</a:t>
                      </a:r>
                      <a:endParaRPr kumimoji="1" lang="ja-JP" altLang="en-US" sz="1700" dirty="0">
                        <a:latin typeface="+mj-lt"/>
                      </a:endParaRPr>
                    </a:p>
                  </a:txBody>
                  <a:tcPr marL="63876" marR="63876" marT="31939" marB="31939" anchor="ctr"/>
                </a:tc>
              </a:tr>
              <a:tr h="10420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Control-based</a:t>
                      </a:r>
                      <a:endParaRPr kumimoji="1" lang="ja-JP" altLang="en-US" sz="1700" dirty="0"/>
                    </a:p>
                  </a:txBody>
                  <a:tcPr marL="63876" marR="63876" marT="31939" marB="31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Forward Dynamics</a:t>
                      </a:r>
                      <a:endParaRPr kumimoji="1" lang="ja-JP" altLang="en-US" sz="1600" dirty="0"/>
                    </a:p>
                  </a:txBody>
                  <a:tcPr marL="63876" marR="63876" marT="31939" marB="31939"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kumimoji="1" lang="en-US" altLang="ja-JP" sz="1600" dirty="0" smtClean="0"/>
                        <a:t>Valid Controls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kumimoji="1" lang="en-US" altLang="ja-JP" sz="1600" dirty="0" smtClean="0"/>
                        <a:t>Non-</a:t>
                      </a:r>
                      <a:r>
                        <a:rPr kumimoji="1" lang="en-US" altLang="ja-JP" sz="1600" dirty="0" err="1" smtClean="0"/>
                        <a:t>holonomy</a:t>
                      </a:r>
                      <a:endParaRPr kumimoji="1" lang="ja-JP" altLang="en-US" sz="1600" dirty="0"/>
                    </a:p>
                  </a:txBody>
                  <a:tcPr marL="63876" marR="63876" marT="31939" marB="31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dirty="0" smtClean="0"/>
                        <a:t>State Constraints</a:t>
                      </a:r>
                      <a:endParaRPr kumimoji="1" lang="ja-JP" altLang="en-US" sz="1600" dirty="0"/>
                    </a:p>
                  </a:txBody>
                  <a:tcPr marL="63876" marR="63876" marT="31939" marB="31939" anchor="ctr"/>
                </a:tc>
              </a:tr>
              <a:tr h="10420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State-based</a:t>
                      </a:r>
                      <a:endParaRPr kumimoji="1" lang="ja-JP" altLang="en-US" sz="1700" dirty="0"/>
                    </a:p>
                  </a:txBody>
                  <a:tcPr marL="63876" marR="63876" marT="31939" marB="31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Inverse Dynamics</a:t>
                      </a:r>
                      <a:endParaRPr kumimoji="1" lang="ja-JP" altLang="en-US" sz="1600" dirty="0"/>
                    </a:p>
                  </a:txBody>
                  <a:tcPr marL="63876" marR="63876" marT="31939" marB="31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State</a:t>
                      </a:r>
                      <a:r>
                        <a:rPr kumimoji="1" lang="en-US" altLang="ja-JP" sz="1600" baseline="0" dirty="0" smtClean="0"/>
                        <a:t> Constraints</a:t>
                      </a:r>
                      <a:endParaRPr kumimoji="1" lang="ja-JP" altLang="en-US" sz="1600" dirty="0"/>
                    </a:p>
                  </a:txBody>
                  <a:tcPr marL="63876" marR="63876" marT="31939" marB="31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Valid Controls?</a:t>
                      </a:r>
                    </a:p>
                    <a:p>
                      <a:pPr algn="ctr"/>
                      <a:r>
                        <a:rPr kumimoji="1" lang="en-US" altLang="ja-JP" sz="1600" dirty="0" smtClean="0"/>
                        <a:t>Non-</a:t>
                      </a:r>
                      <a:r>
                        <a:rPr kumimoji="1" lang="en-US" altLang="ja-JP" sz="1600" dirty="0" err="1" smtClean="0"/>
                        <a:t>holonomy</a:t>
                      </a:r>
                      <a:endParaRPr kumimoji="1" lang="ja-JP" altLang="en-US" sz="1600" dirty="0"/>
                    </a:p>
                  </a:txBody>
                  <a:tcPr marL="63876" marR="63876" marT="31939" marB="31939" anchor="ctr"/>
                </a:tc>
              </a:tr>
              <a:tr h="10420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Analytical</a:t>
                      </a:r>
                      <a:endParaRPr kumimoji="1" lang="ja-JP" altLang="en-US" sz="1700" dirty="0"/>
                    </a:p>
                  </a:txBody>
                  <a:tcPr marL="63876" marR="63876" marT="31939" marB="31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Researchers’ Brains</a:t>
                      </a:r>
                      <a:endParaRPr kumimoji="1" lang="ja-JP" altLang="en-US" sz="1600" dirty="0"/>
                    </a:p>
                  </a:txBody>
                  <a:tcPr marL="63876" marR="63876" marT="31939" marB="31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All constraints</a:t>
                      </a:r>
                      <a:endParaRPr kumimoji="1" lang="ja-JP" altLang="en-US" sz="1600" dirty="0"/>
                    </a:p>
                  </a:txBody>
                  <a:tcPr marL="63876" marR="63876" marT="31939" marB="31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Hard to find!</a:t>
                      </a:r>
                      <a:endParaRPr kumimoji="1" lang="ja-JP" altLang="en-US" sz="1600" dirty="0"/>
                    </a:p>
                  </a:txBody>
                  <a:tcPr marL="63876" marR="63876" marT="31939" marB="3193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4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 marL="342900" indent="-342900">
          <a:buFontTx/>
          <a:buChar char="-"/>
          <a:defRPr kumimoji="1" sz="2000" dirty="0"/>
        </a:defPPr>
      </a:lstStyle>
    </a:spDef>
    <a:txDef>
      <a:spPr>
        <a:noFill/>
      </a:spPr>
      <a:bodyPr wrap="square" rtlCol="0">
        <a:spAutoFit/>
      </a:bodyPr>
      <a:lstStyle>
        <a:defPPr>
          <a:defRPr kumimoji="1"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へようこそ</Template>
  <TotalTime>0</TotalTime>
  <Words>608</Words>
  <Application>Microsoft Office PowerPoint</Application>
  <PresentationFormat>画面に合わせる (4:3)</PresentationFormat>
  <Paragraphs>198</Paragraphs>
  <Slides>20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Meiryo UI</vt:lpstr>
      <vt:lpstr>ＭＳ Ｐゴシック</vt:lpstr>
      <vt:lpstr>Arial</vt:lpstr>
      <vt:lpstr>Calibri</vt:lpstr>
      <vt:lpstr>Cambria Math</vt:lpstr>
      <vt:lpstr>Segoe UI</vt:lpstr>
      <vt:lpstr>Segoe UI Light</vt:lpstr>
      <vt:lpstr>WelcomeDoc</vt:lpstr>
      <vt:lpstr>Completeness of Randomized  Kinodynamic Planners  with State-based Steering</vt:lpstr>
      <vt:lpstr>Motivation: VIP-RRT Benchmark</vt:lpstr>
      <vt:lpstr>Theorem</vt:lpstr>
      <vt:lpstr>Completeness</vt:lpstr>
      <vt:lpstr>Kinodynamic Constraints</vt:lpstr>
      <vt:lpstr>Three Examples</vt:lpstr>
      <vt:lpstr>Randomized Motion Planner (RRT, PRM, …)</vt:lpstr>
      <vt:lpstr>Steering</vt:lpstr>
      <vt:lpstr>Comparison of Steering Approaches</vt:lpstr>
      <vt:lpstr>This paper is about…</vt:lpstr>
      <vt:lpstr>Theorem again</vt:lpstr>
      <vt:lpstr>Keywording</vt:lpstr>
      <vt:lpstr>Inverse Dynamics Assumptions</vt:lpstr>
      <vt:lpstr>Interpolation Assumptions</vt:lpstr>
      <vt:lpstr>Theorem &amp; Proof Sketch</vt:lpstr>
      <vt:lpstr>On a concluding note</vt:lpstr>
      <vt:lpstr>PowerPoint プレゼンテーション</vt:lpstr>
      <vt:lpstr>Extra Slides Section</vt:lpstr>
      <vt:lpstr>Back to the VIP-RRT Benchmark</vt:lpstr>
      <vt:lpstr>Assumptions you can check?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2014-05-22T08:41:35Z</dcterms:created>
  <dcterms:modified xsi:type="dcterms:W3CDTF">2014-06-04T07:17:16Z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